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98" r:id="rId2"/>
    <p:sldId id="300" r:id="rId3"/>
    <p:sldId id="299" r:id="rId4"/>
    <p:sldId id="301" r:id="rId5"/>
    <p:sldId id="302" r:id="rId6"/>
    <p:sldId id="303" r:id="rId7"/>
    <p:sldId id="304" r:id="rId8"/>
    <p:sldId id="307" r:id="rId9"/>
    <p:sldId id="308" r:id="rId10"/>
    <p:sldId id="305" r:id="rId11"/>
    <p:sldId id="306"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274" r:id="rId36"/>
    <p:sldId id="257" r:id="rId37"/>
    <p:sldId id="259" r:id="rId38"/>
    <p:sldId id="261" r:id="rId39"/>
    <p:sldId id="263" r:id="rId40"/>
    <p:sldId id="264" r:id="rId41"/>
    <p:sldId id="265" r:id="rId42"/>
    <p:sldId id="266" r:id="rId43"/>
    <p:sldId id="267" r:id="rId44"/>
    <p:sldId id="268" r:id="rId45"/>
    <p:sldId id="269" r:id="rId46"/>
    <p:sldId id="270" r:id="rId47"/>
    <p:sldId id="273" r:id="rId48"/>
    <p:sldId id="275" r:id="rId49"/>
    <p:sldId id="276" r:id="rId50"/>
    <p:sldId id="277" r:id="rId51"/>
    <p:sldId id="278" r:id="rId52"/>
    <p:sldId id="279" r:id="rId53"/>
    <p:sldId id="280" r:id="rId54"/>
    <p:sldId id="281" r:id="rId55"/>
    <p:sldId id="282" r:id="rId56"/>
    <p:sldId id="283" r:id="rId57"/>
    <p:sldId id="284" r:id="rId58"/>
    <p:sldId id="287" r:id="rId59"/>
    <p:sldId id="285" r:id="rId60"/>
    <p:sldId id="286" r:id="rId61"/>
    <p:sldId id="288" r:id="rId62"/>
    <p:sldId id="289" r:id="rId63"/>
    <p:sldId id="290" r:id="rId64"/>
    <p:sldId id="291" r:id="rId65"/>
    <p:sldId id="292" r:id="rId66"/>
    <p:sldId id="293" r:id="rId67"/>
    <p:sldId id="294" r:id="rId68"/>
    <p:sldId id="295" r:id="rId69"/>
    <p:sldId id="296" r:id="rId70"/>
    <p:sldId id="297" r:id="rId7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0.1147645439576169"/>
          <c:y val="8.7239555427209639E-2"/>
          <c:w val="0.88479372354700225"/>
          <c:h val="0.7713271186706564"/>
        </c:manualLayout>
      </c:layout>
      <c:lineChart>
        <c:grouping val="standard"/>
        <c:varyColors val="0"/>
        <c:ser>
          <c:idx val="0"/>
          <c:order val="0"/>
          <c:spPr>
            <a:ln w="28575" cap="rnd">
              <a:solidFill>
                <a:schemeClr val="accent1"/>
              </a:solidFill>
              <a:round/>
            </a:ln>
            <a:effectLst/>
          </c:spPr>
          <c:marker>
            <c:symbol val="none"/>
          </c:marker>
          <c:cat>
            <c:numRef>
              <c:f>Blad1!$A$3:$A$11</c:f>
              <c:numCache>
                <c:formatCode>General</c:formatCode>
                <c:ptCount val="9"/>
                <c:pt idx="0">
                  <c:v>0</c:v>
                </c:pt>
                <c:pt idx="1">
                  <c:v>5000</c:v>
                </c:pt>
                <c:pt idx="2">
                  <c:v>10000</c:v>
                </c:pt>
                <c:pt idx="3">
                  <c:v>15000</c:v>
                </c:pt>
                <c:pt idx="4">
                  <c:v>20000</c:v>
                </c:pt>
                <c:pt idx="5">
                  <c:v>25000</c:v>
                </c:pt>
                <c:pt idx="6">
                  <c:v>30000</c:v>
                </c:pt>
                <c:pt idx="7">
                  <c:v>35000</c:v>
                </c:pt>
                <c:pt idx="8">
                  <c:v>40000</c:v>
                </c:pt>
              </c:numCache>
            </c:numRef>
          </c:cat>
          <c:val>
            <c:numRef>
              <c:f>Blad1!$B$3:$B$11</c:f>
              <c:numCache>
                <c:formatCode>#,##0</c:formatCode>
                <c:ptCount val="9"/>
                <c:pt idx="0">
                  <c:v>290000</c:v>
                </c:pt>
                <c:pt idx="1">
                  <c:v>290000</c:v>
                </c:pt>
                <c:pt idx="2">
                  <c:v>290000</c:v>
                </c:pt>
                <c:pt idx="3">
                  <c:v>290000</c:v>
                </c:pt>
                <c:pt idx="4">
                  <c:v>290000</c:v>
                </c:pt>
                <c:pt idx="5">
                  <c:v>290000</c:v>
                </c:pt>
                <c:pt idx="6">
                  <c:v>290000</c:v>
                </c:pt>
                <c:pt idx="7">
                  <c:v>290000</c:v>
                </c:pt>
                <c:pt idx="8">
                  <c:v>290000</c:v>
                </c:pt>
              </c:numCache>
            </c:numRef>
          </c:val>
          <c:smooth val="0"/>
        </c:ser>
        <c:dLbls>
          <c:showLegendKey val="0"/>
          <c:showVal val="0"/>
          <c:showCatName val="0"/>
          <c:showSerName val="0"/>
          <c:showPercent val="0"/>
          <c:showBubbleSize val="0"/>
        </c:dLbls>
        <c:smooth val="0"/>
        <c:axId val="650657088"/>
        <c:axId val="650657648"/>
      </c:lineChart>
      <c:catAx>
        <c:axId val="6506570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productie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50657648"/>
        <c:crosses val="autoZero"/>
        <c:auto val="1"/>
        <c:lblAlgn val="ctr"/>
        <c:lblOffset val="100"/>
        <c:noMultiLvlLbl val="0"/>
      </c:catAx>
      <c:valAx>
        <c:axId val="650657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50657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59B4B-2248-42A2-8664-D4375D793830}" type="datetimeFigureOut">
              <a:rPr lang="nl-NL" smtClean="0"/>
              <a:t>31-8-2015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83A2C-80B8-422B-8CA8-AE0F89ACBC03}" type="slidenum">
              <a:rPr lang="nl-NL" smtClean="0"/>
              <a:t>‹nr.›</a:t>
            </a:fld>
            <a:endParaRPr lang="nl-NL"/>
          </a:p>
        </p:txBody>
      </p:sp>
    </p:spTree>
    <p:extLst>
      <p:ext uri="{BB962C8B-B14F-4D97-AF65-F5344CB8AC3E}">
        <p14:creationId xmlns:p14="http://schemas.microsoft.com/office/powerpoint/2010/main" val="266255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mtClean="0"/>
          </a:p>
        </p:txBody>
      </p:sp>
      <p:sp>
        <p:nvSpPr>
          <p:cNvPr id="2867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2C2A5D-5F66-457C-B814-8ABAB8B5FC18}" type="slidenum">
              <a:rPr lang="nl-NL" altLang="nl-NL"/>
              <a:pPr eaLnBrk="1" hangingPunct="1"/>
              <a:t>37</a:t>
            </a:fld>
            <a:endParaRPr lang="nl-NL" altLang="nl-NL"/>
          </a:p>
        </p:txBody>
      </p:sp>
    </p:spTree>
    <p:extLst>
      <p:ext uri="{BB962C8B-B14F-4D97-AF65-F5344CB8AC3E}">
        <p14:creationId xmlns:p14="http://schemas.microsoft.com/office/powerpoint/2010/main" val="23961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85051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25556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816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53305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76276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269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13526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9346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53247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0781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160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solidFill>
                  <a:prstClr val="black">
                    <a:tint val="75000"/>
                  </a:prstClr>
                </a:solidFill>
              </a:rPr>
              <a:pPr/>
              <a:t>31-8-2015</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47371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2</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262853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Afschrijvingen vanaf aanschafwaarde</a:t>
            </a:r>
          </a:p>
          <a:p>
            <a:r>
              <a:rPr lang="nl-NL" dirty="0" smtClean="0"/>
              <a:t>Je schrijft af met een vast percentage van de aanschafwaarde</a:t>
            </a:r>
          </a:p>
          <a:p>
            <a:r>
              <a:rPr lang="nl-NL" dirty="0" smtClean="0"/>
              <a:t>Afschrijvingen vanaf boekwaarde</a:t>
            </a:r>
          </a:p>
          <a:p>
            <a:r>
              <a:rPr lang="nl-NL" dirty="0" smtClean="0"/>
              <a:t>Je schrijft af met een vast percentage van de boekwaarde</a:t>
            </a:r>
            <a:endParaRPr lang="nl-NL" dirty="0"/>
          </a:p>
        </p:txBody>
      </p:sp>
    </p:spTree>
    <p:extLst>
      <p:ext uri="{BB962C8B-B14F-4D97-AF65-F5344CB8AC3E}">
        <p14:creationId xmlns:p14="http://schemas.microsoft.com/office/powerpoint/2010/main" val="5545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In het rekenvoorbeeld gingen we uit van een economische levensduur van 4 jaar. </a:t>
            </a:r>
          </a:p>
          <a:p>
            <a:r>
              <a:rPr lang="nl-NL" dirty="0" smtClean="0"/>
              <a:t>Dan werkt de machine nog goed. Dus wil je hem verkopen. </a:t>
            </a:r>
          </a:p>
          <a:p>
            <a:r>
              <a:rPr lang="nl-NL" dirty="0" smtClean="0"/>
              <a:t>Voor hoeveel? </a:t>
            </a:r>
          </a:p>
          <a:p>
            <a:r>
              <a:rPr lang="nl-NL" dirty="0" smtClean="0"/>
              <a:t>€ 2000,- restwaarde</a:t>
            </a:r>
            <a:endParaRPr lang="nl-NL" dirty="0"/>
          </a:p>
          <a:p>
            <a:r>
              <a:rPr lang="nl-NL" dirty="0"/>
              <a:t>Hoe bereken je nu de afschrijving per jaar?</a:t>
            </a:r>
          </a:p>
        </p:txBody>
      </p:sp>
    </p:spTree>
    <p:extLst>
      <p:ext uri="{BB962C8B-B14F-4D97-AF65-F5344CB8AC3E}">
        <p14:creationId xmlns:p14="http://schemas.microsoft.com/office/powerpoint/2010/main" val="304184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(Nieuwwaarde </a:t>
            </a:r>
            <a:r>
              <a:rPr lang="nl-NL" dirty="0"/>
              <a:t>– </a:t>
            </a:r>
            <a:r>
              <a:rPr lang="nl-NL" dirty="0" smtClean="0"/>
              <a:t>restwaarde) </a:t>
            </a:r>
            <a:r>
              <a:rPr lang="nl-NL" dirty="0"/>
              <a:t>/ economische </a:t>
            </a:r>
            <a:r>
              <a:rPr lang="nl-NL" dirty="0" smtClean="0"/>
              <a:t>levensduur</a:t>
            </a:r>
          </a:p>
          <a:p>
            <a:r>
              <a:rPr lang="nl-NL" dirty="0"/>
              <a:t>€ 10.000 - € 2000= € </a:t>
            </a:r>
            <a:r>
              <a:rPr lang="nl-NL" dirty="0" smtClean="0"/>
              <a:t>8000</a:t>
            </a:r>
          </a:p>
          <a:p>
            <a:r>
              <a:rPr lang="nl-NL" dirty="0"/>
              <a:t>€ 8000 / 4 = € </a:t>
            </a:r>
            <a:r>
              <a:rPr lang="nl-NL" dirty="0" smtClean="0"/>
              <a:t>2000</a:t>
            </a:r>
          </a:p>
          <a:p>
            <a:endParaRPr lang="nl-NL" dirty="0"/>
          </a:p>
        </p:txBody>
      </p:sp>
    </p:spTree>
    <p:extLst>
      <p:ext uri="{BB962C8B-B14F-4D97-AF65-F5344CB8AC3E}">
        <p14:creationId xmlns:p14="http://schemas.microsoft.com/office/powerpoint/2010/main" val="150949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Afschrijvingen vanaf aanschafwaarde</a:t>
            </a:r>
          </a:p>
        </p:txBody>
      </p:sp>
      <p:graphicFrame>
        <p:nvGraphicFramePr>
          <p:cNvPr id="5" name="Tijdelijke aanduiding voor inhoud 4"/>
          <p:cNvGraphicFramePr>
            <a:graphicFrameLocks noGrp="1"/>
          </p:cNvGraphicFramePr>
          <p:nvPr>
            <p:ph idx="1"/>
          </p:nvPr>
        </p:nvGraphicFramePr>
        <p:xfrm>
          <a:off x="3041650" y="1942941"/>
          <a:ext cx="6108700" cy="3840480"/>
        </p:xfrm>
        <a:graphic>
          <a:graphicData uri="http://schemas.openxmlformats.org/drawingml/2006/table">
            <a:tbl>
              <a:tblPr>
                <a:tableStyleId>{5C22544A-7EE6-4342-B048-85BDC9FD1C3A}</a:tableStyleId>
              </a:tblPr>
              <a:tblGrid>
                <a:gridCol w="4813300"/>
                <a:gridCol w="1295400"/>
              </a:tblGrid>
              <a:tr h="426720">
                <a:tc>
                  <a:txBody>
                    <a:bodyPr/>
                    <a:lstStyle/>
                    <a:p>
                      <a:pPr algn="l" fontAlgn="b"/>
                      <a:r>
                        <a:rPr lang="nl-NL" sz="2600" u="none" strike="noStrike">
                          <a:effectLst/>
                        </a:rPr>
                        <a:t>boekwaarde (=aanschafprijs) </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€ 10.000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1e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1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€ 8.000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2e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2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€ 6.000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3e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3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€ 4.000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4e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4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dirty="0">
                          <a:effectLst/>
                        </a:rPr>
                        <a:t>€ 2.000</a:t>
                      </a:r>
                      <a:endParaRPr lang="nl-NL" sz="2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130113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sp>
        <p:nvSpPr>
          <p:cNvPr id="3" name="Tijdelijke aanduiding voor inhoud 2"/>
          <p:cNvSpPr>
            <a:spLocks noGrp="1"/>
          </p:cNvSpPr>
          <p:nvPr>
            <p:ph idx="1"/>
          </p:nvPr>
        </p:nvSpPr>
        <p:spPr/>
        <p:txBody>
          <a:bodyPr/>
          <a:lstStyle/>
          <a:p>
            <a:r>
              <a:rPr lang="nl-NL" dirty="0"/>
              <a:t>We zijn nu elke keer er van uit gegaan dat we afschrijven vanaf de aanschafwaarde en dit met een vast percentage. In de praktijk blijkt vaak dat de waarde van een bedrijfsmiddel zeker in de eerste 2 jaar het meeste van de waarde verliest. Dus moet je afschrijven met een vast percentage van de boekwaarde. In ons voorbeeld was het afschrijvingspercentage 25% en omdat het nu niet lineair afschrijven maar van de boekwaarde pak ik nu 35%</a:t>
            </a:r>
          </a:p>
          <a:p>
            <a:endParaRPr lang="nl-NL" dirty="0"/>
          </a:p>
        </p:txBody>
      </p:sp>
    </p:spTree>
    <p:extLst>
      <p:ext uri="{BB962C8B-B14F-4D97-AF65-F5344CB8AC3E}">
        <p14:creationId xmlns:p14="http://schemas.microsoft.com/office/powerpoint/2010/main" val="2601048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38298122"/>
              </p:ext>
            </p:extLst>
          </p:nvPr>
        </p:nvGraphicFramePr>
        <p:xfrm>
          <a:off x="2660650" y="2102538"/>
          <a:ext cx="6870700" cy="3360420"/>
        </p:xfrm>
        <a:graphic>
          <a:graphicData uri="http://schemas.openxmlformats.org/drawingml/2006/table">
            <a:tbl>
              <a:tblPr>
                <a:tableStyleId>{5C22544A-7EE6-4342-B048-85BDC9FD1C3A}</a:tableStyleId>
              </a:tblPr>
              <a:tblGrid>
                <a:gridCol w="5524500"/>
                <a:gridCol w="1346200"/>
              </a:tblGrid>
              <a:tr h="343877">
                <a:tc>
                  <a:txBody>
                    <a:bodyPr/>
                    <a:lstStyle/>
                    <a:p>
                      <a:pPr algn="l" fontAlgn="b"/>
                      <a:r>
                        <a:rPr lang="nl-NL" sz="2400" u="none" strike="noStrike" dirty="0">
                          <a:effectLst/>
                        </a:rPr>
                        <a:t>boekwaarde (=aanschafprijs) </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a:t>
                      </a:r>
                      <a:r>
                        <a:rPr lang="nl-NL" sz="2400" u="none" strike="noStrike" dirty="0" smtClean="0">
                          <a:effectLst/>
                        </a:rPr>
                        <a:t>10.000</a:t>
                      </a:r>
                    </a:p>
                  </a:txBody>
                  <a:tcPr marL="7620" marR="7620" marT="7620" marB="0" anchor="b"/>
                </a:tc>
              </a:tr>
              <a:tr h="343877">
                <a:tc>
                  <a:txBody>
                    <a:bodyPr/>
                    <a:lstStyle/>
                    <a:p>
                      <a:pPr algn="l" fontAlgn="b"/>
                      <a:r>
                        <a:rPr lang="nl-NL" sz="2400" u="none" strike="noStrike">
                          <a:effectLst/>
                        </a:rPr>
                        <a:t>afschrijving 1e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€ 3.500</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1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€ 6.500</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2e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€ 2.275</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2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€ 4.225</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3e jaar 35% van </a:t>
                      </a:r>
                      <a:r>
                        <a:rPr lang="nl-NL" sz="2400" u="none" strike="noStrike" dirty="0" smtClean="0">
                          <a:effectLst/>
                        </a:rPr>
                        <a:t>de</a:t>
                      </a:r>
                      <a:r>
                        <a:rPr lang="nl-NL" sz="2400" u="none" strike="noStrike" baseline="0" dirty="0" smtClean="0">
                          <a:effectLst/>
                        </a:rPr>
                        <a:t> boekwaarde</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€ 1.479</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3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€ 2.746</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4e jaar 35% van </a:t>
                      </a:r>
                      <a:r>
                        <a:rPr lang="nl-NL" sz="2400" u="none" strike="noStrike" smtClean="0">
                          <a:effectLst/>
                        </a:rPr>
                        <a:t>de</a:t>
                      </a:r>
                      <a:r>
                        <a:rPr lang="nl-NL" sz="2400" u="none" strike="noStrike" baseline="0" smtClean="0">
                          <a:effectLst/>
                        </a:rPr>
                        <a:t>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€ 961</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4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€ 1.785</a:t>
                      </a:r>
                      <a:endParaRPr lang="nl-NL" sz="24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5" name="Rechthoek 4"/>
          <p:cNvSpPr/>
          <p:nvPr/>
        </p:nvSpPr>
        <p:spPr>
          <a:xfrm>
            <a:off x="703385" y="1417638"/>
            <a:ext cx="8737599" cy="369332"/>
          </a:xfrm>
          <a:prstGeom prst="rect">
            <a:avLst/>
          </a:prstGeom>
        </p:spPr>
        <p:txBody>
          <a:bodyPr wrap="square">
            <a:spAutoFit/>
          </a:bodyPr>
          <a:lstStyle/>
          <a:p>
            <a:r>
              <a:rPr lang="nl-NL" dirty="0" smtClean="0">
                <a:latin typeface="Calibri" panose="020F0502020204030204" pitchFamily="34" charset="0"/>
                <a:ea typeface="Calibri" panose="020F0502020204030204" pitchFamily="34" charset="0"/>
                <a:cs typeface="Times New Roman" panose="02020603050405020304" pitchFamily="18" charset="0"/>
              </a:rPr>
              <a:t>om </a:t>
            </a:r>
            <a:r>
              <a:rPr lang="nl-NL" dirty="0">
                <a:latin typeface="Calibri" panose="020F0502020204030204" pitchFamily="34" charset="0"/>
                <a:ea typeface="Calibri" panose="020F0502020204030204" pitchFamily="34" charset="0"/>
                <a:cs typeface="Times New Roman" panose="02020603050405020304" pitchFamily="18" charset="0"/>
              </a:rPr>
              <a:t>toch op die 2000 euro uit te komen kun je het laatste jaar 215 euro minder afschrijven. </a:t>
            </a:r>
            <a:endParaRPr lang="nl-NL" dirty="0"/>
          </a:p>
        </p:txBody>
      </p:sp>
    </p:spTree>
    <p:extLst>
      <p:ext uri="{BB962C8B-B14F-4D97-AF65-F5344CB8AC3E}">
        <p14:creationId xmlns:p14="http://schemas.microsoft.com/office/powerpoint/2010/main" val="347379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manuurtarief</a:t>
            </a:r>
            <a:endParaRPr lang="nl-NL" dirty="0"/>
          </a:p>
        </p:txBody>
      </p:sp>
      <p:sp>
        <p:nvSpPr>
          <p:cNvPr id="3" name="Tijdelijke aanduiding voor inhoud 2"/>
          <p:cNvSpPr>
            <a:spLocks noGrp="1"/>
          </p:cNvSpPr>
          <p:nvPr>
            <p:ph idx="1"/>
          </p:nvPr>
        </p:nvSpPr>
        <p:spPr/>
        <p:txBody>
          <a:bodyPr/>
          <a:lstStyle/>
          <a:p>
            <a:r>
              <a:rPr lang="nl-NL" dirty="0" smtClean="0"/>
              <a:t>Alle bedrijfskosten die je maakt zijn niet toe te schrijven aan 1 product. Maar deze wil je wel terugverdienen</a:t>
            </a:r>
          </a:p>
          <a:p>
            <a:r>
              <a:rPr lang="nl-NL" dirty="0" smtClean="0"/>
              <a:t>Hoe doe je dat????</a:t>
            </a:r>
          </a:p>
          <a:p>
            <a:r>
              <a:rPr lang="nl-NL" dirty="0" smtClean="0"/>
              <a:t>Je bedrijfskosten delen door het aantal bedrijfsmatig in te zetten uren. </a:t>
            </a:r>
            <a:endParaRPr lang="nl-NL" dirty="0"/>
          </a:p>
        </p:txBody>
      </p:sp>
    </p:spTree>
    <p:extLst>
      <p:ext uri="{BB962C8B-B14F-4D97-AF65-F5344CB8AC3E}">
        <p14:creationId xmlns:p14="http://schemas.microsoft.com/office/powerpoint/2010/main" val="284131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1" end="1"/>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Hoe bereken ik het aantal bedrijfsuren?</a:t>
            </a:r>
            <a:endParaRPr lang="nl-NL" dirty="0"/>
          </a:p>
        </p:txBody>
      </p:sp>
      <p:sp>
        <p:nvSpPr>
          <p:cNvPr id="3" name="Tijdelijke aanduiding voor inhoud 2"/>
          <p:cNvSpPr>
            <a:spLocks noGrp="1"/>
          </p:cNvSpPr>
          <p:nvPr>
            <p:ph idx="1"/>
          </p:nvPr>
        </p:nvSpPr>
        <p:spPr/>
        <p:txBody>
          <a:bodyPr/>
          <a:lstStyle/>
          <a:p>
            <a:r>
              <a:rPr lang="nl-NL" dirty="0" smtClean="0"/>
              <a:t>Voorbeeldopgave: Stel je hebt 6 medewerkers in dienst die allemaal 38 uur per week werken.</a:t>
            </a:r>
          </a:p>
          <a:p>
            <a:r>
              <a:rPr lang="nl-NL" dirty="0" smtClean="0"/>
              <a:t>Dus je hebt 6 x 38 uur x 52 weken = 11.856 uur per jaar.</a:t>
            </a:r>
          </a:p>
          <a:p>
            <a:r>
              <a:rPr lang="nl-NL" dirty="0" smtClean="0"/>
              <a:t>Maar iedere medewerker heeft recht op vakanties en vrije dagen dus deze haal je ervan af. In dit bedrijf krijgen ze 5 weken vakantie en daarnaast nog 10 vrije dagen. </a:t>
            </a:r>
          </a:p>
          <a:p>
            <a:r>
              <a:rPr lang="nl-NL" dirty="0" smtClean="0"/>
              <a:t>Dus haal je er 7 x 6 x 38 uur vanaf. Dit is dus 1596 uur.</a:t>
            </a:r>
          </a:p>
          <a:p>
            <a:r>
              <a:rPr lang="nl-NL" dirty="0" smtClean="0"/>
              <a:t>Hou je over 11.856 – 1.596 = 10.260 uur</a:t>
            </a:r>
            <a:endParaRPr lang="nl-NL" dirty="0"/>
          </a:p>
        </p:txBody>
      </p:sp>
    </p:spTree>
    <p:extLst>
      <p:ext uri="{BB962C8B-B14F-4D97-AF65-F5344CB8AC3E}">
        <p14:creationId xmlns:p14="http://schemas.microsoft.com/office/powerpoint/2010/main" val="4699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We hebben nog 10.260 uur over. Elke medewerker is gemiddeld genomen 5 dagen per jaar ziek.</a:t>
            </a:r>
          </a:p>
          <a:p>
            <a:r>
              <a:rPr lang="nl-NL" dirty="0" smtClean="0"/>
              <a:t>Dus 1 x 6 x 38 uur = 228 uur. Je houdt over 10.260 – 228 = 10.032 uur</a:t>
            </a:r>
          </a:p>
          <a:p>
            <a:r>
              <a:rPr lang="nl-NL" dirty="0" smtClean="0"/>
              <a:t>Elke week word er 3 uur vergaderd over het werk. Deze tijd kun je dus niet terugverdienen. </a:t>
            </a:r>
          </a:p>
          <a:p>
            <a:r>
              <a:rPr lang="nl-NL" dirty="0" smtClean="0"/>
              <a:t>Dus 3 uur x 6 x 52 weken = 936 uur</a:t>
            </a:r>
          </a:p>
          <a:p>
            <a:r>
              <a:rPr lang="nl-NL" dirty="0" smtClean="0"/>
              <a:t>Je houdt nu nog over 10.032 – 936 uur = 9.096 uur</a:t>
            </a:r>
            <a:endParaRPr lang="nl-NL" dirty="0"/>
          </a:p>
        </p:txBody>
      </p:sp>
    </p:spTree>
    <p:extLst>
      <p:ext uri="{BB962C8B-B14F-4D97-AF65-F5344CB8AC3E}">
        <p14:creationId xmlns:p14="http://schemas.microsoft.com/office/powerpoint/2010/main" val="2209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Je hebt nog 9.096 uur over. </a:t>
            </a:r>
          </a:p>
          <a:p>
            <a:r>
              <a:rPr lang="nl-NL" dirty="0" smtClean="0"/>
              <a:t>Er </a:t>
            </a:r>
            <a:r>
              <a:rPr lang="nl-NL" dirty="0"/>
              <a:t>zullen piekmomenten zijn maar er zullen ook momenten zijn dat er niets tot weinig te doen is. Deze moet je van te voren incalculeren. Zeker in de vakantie is er weinig te doen. Stel je voor dat je weet dat er 4 weken in de zomervakantie weinig tot niets te doen is</a:t>
            </a:r>
            <a:r>
              <a:rPr lang="nl-NL" dirty="0" smtClean="0"/>
              <a:t>.</a:t>
            </a:r>
          </a:p>
          <a:p>
            <a:r>
              <a:rPr lang="nl-NL" dirty="0" smtClean="0"/>
              <a:t>4 x 6 x 38 uur = 912 uur</a:t>
            </a:r>
          </a:p>
          <a:p>
            <a:r>
              <a:rPr lang="nl-NL" dirty="0" smtClean="0"/>
              <a:t>In totaal werk je dus 9.096 – 912 uur = 8.184 uur effectief</a:t>
            </a:r>
            <a:endParaRPr lang="nl-NL" dirty="0"/>
          </a:p>
        </p:txBody>
      </p:sp>
    </p:spTree>
    <p:extLst>
      <p:ext uri="{BB962C8B-B14F-4D97-AF65-F5344CB8AC3E}">
        <p14:creationId xmlns:p14="http://schemas.microsoft.com/office/powerpoint/2010/main" val="231358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kostensoorten</a:t>
            </a:r>
            <a:endParaRPr lang="nl-NL" dirty="0"/>
          </a:p>
        </p:txBody>
      </p:sp>
      <p:sp>
        <p:nvSpPr>
          <p:cNvPr id="3" name="Tijdelijke aanduiding voor inhoud 2"/>
          <p:cNvSpPr>
            <a:spLocks noGrp="1"/>
          </p:cNvSpPr>
          <p:nvPr>
            <p:ph idx="1"/>
          </p:nvPr>
        </p:nvSpPr>
        <p:spPr/>
        <p:txBody>
          <a:bodyPr/>
          <a:lstStyle/>
          <a:p>
            <a:r>
              <a:rPr lang="nl-NL" dirty="0" smtClean="0"/>
              <a:t>Er zijn 3 soorten kosten:</a:t>
            </a:r>
          </a:p>
          <a:p>
            <a:pPr marL="0" indent="0">
              <a:buNone/>
            </a:pPr>
            <a:r>
              <a:rPr lang="nl-NL" dirty="0"/>
              <a:t> </a:t>
            </a:r>
            <a:r>
              <a:rPr lang="nl-NL" dirty="0" smtClean="0"/>
              <a:t>- Grondstofkosten</a:t>
            </a:r>
          </a:p>
          <a:p>
            <a:pPr marL="0" indent="0">
              <a:buNone/>
            </a:pPr>
            <a:r>
              <a:rPr lang="nl-NL" dirty="0" smtClean="0"/>
              <a:t> - </a:t>
            </a:r>
            <a:r>
              <a:rPr lang="nl-NL" dirty="0" err="1" smtClean="0"/>
              <a:t>Halffabrikaten</a:t>
            </a:r>
            <a:endParaRPr lang="nl-NL" dirty="0" smtClean="0"/>
          </a:p>
          <a:p>
            <a:pPr marL="0" indent="0">
              <a:buNone/>
            </a:pPr>
            <a:r>
              <a:rPr lang="nl-NL" dirty="0"/>
              <a:t> </a:t>
            </a:r>
            <a:r>
              <a:rPr lang="nl-NL" dirty="0" smtClean="0"/>
              <a:t>- hulpstoffen</a:t>
            </a:r>
          </a:p>
          <a:p>
            <a:pPr marL="0" indent="0">
              <a:buNone/>
            </a:pPr>
            <a:r>
              <a:rPr lang="nl-NL" dirty="0" smtClean="0"/>
              <a:t>* Deze kostensoorten worden altijd geboekt tegen inkoopwaarde op de dag van inkoop. Behalve als de dagwaarde daalt dan moet je soms </a:t>
            </a:r>
            <a:r>
              <a:rPr lang="nl-NL" dirty="0" err="1" smtClean="0"/>
              <a:t>meedalen</a:t>
            </a:r>
            <a:r>
              <a:rPr lang="nl-NL" dirty="0" smtClean="0"/>
              <a:t> om concurrerend te blijven. </a:t>
            </a:r>
            <a:endParaRPr lang="nl-NL" dirty="0"/>
          </a:p>
        </p:txBody>
      </p:sp>
    </p:spTree>
    <p:extLst>
      <p:ext uri="{BB962C8B-B14F-4D97-AF65-F5344CB8AC3E}">
        <p14:creationId xmlns:p14="http://schemas.microsoft.com/office/powerpoint/2010/main" val="331776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kom ik tot een 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Stel je voor dat jouw bedrijfskosten in totaal 320.000 euro </a:t>
            </a:r>
            <a:r>
              <a:rPr lang="nl-NL" dirty="0" smtClean="0"/>
              <a:t>bedragen</a:t>
            </a:r>
          </a:p>
          <a:p>
            <a:r>
              <a:rPr lang="nl-NL" dirty="0"/>
              <a:t>Dan deel je dit bedrag dus door 8184 uur: 320.000/8184 = 39,10 euro per </a:t>
            </a:r>
            <a:r>
              <a:rPr lang="nl-NL" dirty="0" smtClean="0"/>
              <a:t>uur.</a:t>
            </a:r>
          </a:p>
          <a:p>
            <a:r>
              <a:rPr lang="nl-NL" dirty="0"/>
              <a:t>Dan ben je uit je </a:t>
            </a:r>
            <a:r>
              <a:rPr lang="nl-NL" dirty="0" smtClean="0"/>
              <a:t>kosten</a:t>
            </a:r>
          </a:p>
          <a:p>
            <a:r>
              <a:rPr lang="nl-NL" dirty="0"/>
              <a:t>Maar omdat jij nog iets van winst wil maken moet je dit bedrag dus ophogen met een winstopslag. Ik stel deze op 20% . </a:t>
            </a:r>
            <a:endParaRPr lang="nl-NL" dirty="0" smtClean="0"/>
          </a:p>
          <a:p>
            <a:r>
              <a:rPr lang="nl-NL" dirty="0"/>
              <a:t>Dus 39.10 / 100 *20 = 7.82. Dan kom je uit op 46.92. Dit rond je altijd af dus kom je uit op 47 euro per uur. </a:t>
            </a:r>
          </a:p>
          <a:p>
            <a:endParaRPr lang="nl-NL" dirty="0"/>
          </a:p>
        </p:txBody>
      </p:sp>
    </p:spTree>
    <p:extLst>
      <p:ext uri="{BB962C8B-B14F-4D97-AF65-F5344CB8AC3E}">
        <p14:creationId xmlns:p14="http://schemas.microsoft.com/office/powerpoint/2010/main" val="11443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80">
                                          <p:stCondLst>
                                            <p:cond delay="0"/>
                                          </p:stCondLst>
                                        </p:cTn>
                                        <p:tgtEl>
                                          <p:spTgt spid="3">
                                            <p:txEl>
                                              <p:pRg st="3" end="3"/>
                                            </p:txEl>
                                          </p:spTgt>
                                        </p:tgtEl>
                                      </p:cBhvr>
                                    </p:animEffect>
                                    <p:anim calcmode="lin" valueType="num">
                                      <p:cBhvr>
                                        <p:cTn id="2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3" end="3"/>
                                            </p:txEl>
                                          </p:spTgt>
                                        </p:tgtEl>
                                      </p:cBhvr>
                                      <p:to x="100000" y="60000"/>
                                    </p:animScale>
                                    <p:animScale>
                                      <p:cBhvr>
                                        <p:cTn id="29" dur="166" decel="50000">
                                          <p:stCondLst>
                                            <p:cond delay="676"/>
                                          </p:stCondLst>
                                        </p:cTn>
                                        <p:tgtEl>
                                          <p:spTgt spid="3">
                                            <p:txEl>
                                              <p:pRg st="3" end="3"/>
                                            </p:txEl>
                                          </p:spTgt>
                                        </p:tgtEl>
                                      </p:cBhvr>
                                      <p:to x="100000" y="100000"/>
                                    </p:animScale>
                                    <p:animScale>
                                      <p:cBhvr>
                                        <p:cTn id="30" dur="26">
                                          <p:stCondLst>
                                            <p:cond delay="1312"/>
                                          </p:stCondLst>
                                        </p:cTn>
                                        <p:tgtEl>
                                          <p:spTgt spid="3">
                                            <p:txEl>
                                              <p:pRg st="3" end="3"/>
                                            </p:txEl>
                                          </p:spTgt>
                                        </p:tgtEl>
                                      </p:cBhvr>
                                      <p:to x="100000" y="80000"/>
                                    </p:animScale>
                                    <p:animScale>
                                      <p:cBhvr>
                                        <p:cTn id="31" dur="166" decel="50000">
                                          <p:stCondLst>
                                            <p:cond delay="1338"/>
                                          </p:stCondLst>
                                        </p:cTn>
                                        <p:tgtEl>
                                          <p:spTgt spid="3">
                                            <p:txEl>
                                              <p:pRg st="3" end="3"/>
                                            </p:txEl>
                                          </p:spTgt>
                                        </p:tgtEl>
                                      </p:cBhvr>
                                      <p:to x="100000" y="100000"/>
                                    </p:animScale>
                                    <p:animScale>
                                      <p:cBhvr>
                                        <p:cTn id="32" dur="26">
                                          <p:stCondLst>
                                            <p:cond delay="1642"/>
                                          </p:stCondLst>
                                        </p:cTn>
                                        <p:tgtEl>
                                          <p:spTgt spid="3">
                                            <p:txEl>
                                              <p:pRg st="3" end="3"/>
                                            </p:txEl>
                                          </p:spTgt>
                                        </p:tgtEl>
                                      </p:cBhvr>
                                      <p:to x="100000" y="90000"/>
                                    </p:animScale>
                                    <p:animScale>
                                      <p:cBhvr>
                                        <p:cTn id="33" dur="166" decel="50000">
                                          <p:stCondLst>
                                            <p:cond delay="1668"/>
                                          </p:stCondLst>
                                        </p:cTn>
                                        <p:tgtEl>
                                          <p:spTgt spid="3">
                                            <p:txEl>
                                              <p:pRg st="3" end="3"/>
                                            </p:txEl>
                                          </p:spTgt>
                                        </p:tgtEl>
                                      </p:cBhvr>
                                      <p:to x="100000" y="100000"/>
                                    </p:animScale>
                                    <p:animScale>
                                      <p:cBhvr>
                                        <p:cTn id="34" dur="26">
                                          <p:stCondLst>
                                            <p:cond delay="1808"/>
                                          </p:stCondLst>
                                        </p:cTn>
                                        <p:tgtEl>
                                          <p:spTgt spid="3">
                                            <p:txEl>
                                              <p:pRg st="3" end="3"/>
                                            </p:txEl>
                                          </p:spTgt>
                                        </p:tgtEl>
                                      </p:cBhvr>
                                      <p:to x="100000" y="95000"/>
                                    </p:animScale>
                                    <p:animScale>
                                      <p:cBhvr>
                                        <p:cTn id="35" dur="166" decel="50000">
                                          <p:stCondLst>
                                            <p:cond delay="1834"/>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lstStyle/>
          <a:p>
            <a:r>
              <a:rPr lang="nl-NL" dirty="0" smtClean="0"/>
              <a:t>In de vorige dia’s hebben we gezien hoe we het manuurtarief kunnen berekenen. Nu gaan we kijken hoe we het machine-uurtarief kunnen bereken. </a:t>
            </a:r>
          </a:p>
          <a:p>
            <a:r>
              <a:rPr lang="nl-NL" dirty="0" smtClean="0"/>
              <a:t>Niet elke machine is even groot en verbruikt even veel energie. </a:t>
            </a:r>
          </a:p>
          <a:p>
            <a:r>
              <a:rPr lang="nl-NL" dirty="0" smtClean="0"/>
              <a:t>Bij de meeste opdrachten worden bepaalde machines wel gebruikt en andere niet. </a:t>
            </a:r>
          </a:p>
          <a:p>
            <a:r>
              <a:rPr lang="nl-NL" dirty="0" smtClean="0"/>
              <a:t>Hoe lossen we dit op? </a:t>
            </a:r>
            <a:endParaRPr lang="nl-NL" dirty="0"/>
          </a:p>
        </p:txBody>
      </p:sp>
    </p:spTree>
    <p:extLst>
      <p:ext uri="{BB962C8B-B14F-4D97-AF65-F5344CB8AC3E}">
        <p14:creationId xmlns:p14="http://schemas.microsoft.com/office/powerpoint/2010/main" val="409432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Stel </a:t>
            </a:r>
            <a:r>
              <a:rPr lang="nl-NL" dirty="0"/>
              <a:t>je nu voor je hebt 2 machines. De ene machine staat op een oppervlakte van 12 m2 en de andere staat op 8m2. Je weet dat je aan huisvestiging 20.000 euro per jaar kwijt bent. Dan verdeel je dus deze kosten over deze machine volgens de gebruikte m2. De totale m2 zijn 20m2. </a:t>
            </a:r>
            <a:endParaRPr lang="nl-NL" dirty="0" smtClean="0"/>
          </a:p>
          <a:p>
            <a:r>
              <a:rPr lang="nl-NL" dirty="0"/>
              <a:t>Machine A: 12/20 x 20.000= </a:t>
            </a:r>
            <a:r>
              <a:rPr lang="nl-NL" dirty="0" smtClean="0"/>
              <a:t>12.000</a:t>
            </a:r>
          </a:p>
          <a:p>
            <a:r>
              <a:rPr lang="nl-NL" dirty="0"/>
              <a:t>Machine B: 8/20x 20.000 = </a:t>
            </a:r>
            <a:r>
              <a:rPr lang="nl-NL" dirty="0" smtClean="0"/>
              <a:t>8.000</a:t>
            </a:r>
          </a:p>
          <a:p>
            <a:r>
              <a:rPr lang="nl-NL" dirty="0" smtClean="0"/>
              <a:t>Zo verdeel je alle kosten die gemaakt worden door het machinepark. Deze tel je allemaal bij elkaar op. </a:t>
            </a:r>
            <a:endParaRPr lang="nl-NL" dirty="0"/>
          </a:p>
          <a:p>
            <a:endParaRPr lang="nl-NL" dirty="0"/>
          </a:p>
          <a:p>
            <a:endParaRPr lang="nl-NL" dirty="0"/>
          </a:p>
        </p:txBody>
      </p:sp>
    </p:spTree>
    <p:extLst>
      <p:ext uri="{BB962C8B-B14F-4D97-AF65-F5344CB8AC3E}">
        <p14:creationId xmlns:p14="http://schemas.microsoft.com/office/powerpoint/2010/main" val="74361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De </a:t>
            </a:r>
            <a:r>
              <a:rPr lang="nl-NL" dirty="0" err="1"/>
              <a:t>uurkostprijs</a:t>
            </a:r>
            <a:r>
              <a:rPr lang="nl-NL" dirty="0"/>
              <a:t> per machine word berekend door de jaarkosten per machine te delen door het aantal uren dat de machine onder normale omstandigheden word ingezet. </a:t>
            </a:r>
            <a:endParaRPr lang="nl-NL" dirty="0" smtClean="0"/>
          </a:p>
          <a:p>
            <a:r>
              <a:rPr lang="nl-NL" dirty="0" smtClean="0"/>
              <a:t>Bij </a:t>
            </a:r>
            <a:r>
              <a:rPr lang="nl-NL" dirty="0"/>
              <a:t>machine A zijn de begrote kosten 180.000 euro en je zet hier 2000 uur op in. Bij machine B zijn de begrote kosten  130.000 euro en worden 1300 uur ingezet. </a:t>
            </a:r>
            <a:endParaRPr lang="nl-NL" dirty="0" smtClean="0"/>
          </a:p>
          <a:p>
            <a:r>
              <a:rPr lang="nl-NL" dirty="0"/>
              <a:t>Dan zijn de kosten per machine uur bij Machine A: € 180.000 / 2000 = € 90</a:t>
            </a:r>
            <a:r>
              <a:rPr lang="nl-NL" dirty="0" smtClean="0"/>
              <a:t>,--</a:t>
            </a:r>
          </a:p>
          <a:p>
            <a:r>
              <a:rPr lang="nl-NL" dirty="0"/>
              <a:t>Bij machine B: € 130.000/1300 = € 100,--</a:t>
            </a:r>
          </a:p>
          <a:p>
            <a:endParaRPr lang="nl-NL" dirty="0"/>
          </a:p>
          <a:p>
            <a:endParaRPr lang="nl-NL" dirty="0"/>
          </a:p>
          <a:p>
            <a:endParaRPr lang="nl-NL" dirty="0"/>
          </a:p>
        </p:txBody>
      </p:sp>
    </p:spTree>
    <p:extLst>
      <p:ext uri="{BB962C8B-B14F-4D97-AF65-F5344CB8AC3E}">
        <p14:creationId xmlns:p14="http://schemas.microsoft.com/office/powerpoint/2010/main" val="129601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80">
                                          <p:stCondLst>
                                            <p:cond delay="0"/>
                                          </p:stCondLst>
                                        </p:cTn>
                                        <p:tgtEl>
                                          <p:spTgt spid="3">
                                            <p:txEl>
                                              <p:pRg st="2" end="2"/>
                                            </p:txEl>
                                          </p:spTgt>
                                        </p:tgtEl>
                                      </p:cBhvr>
                                    </p:animEffect>
                                    <p:anim calcmode="lin" valueType="num">
                                      <p:cBhvr>
                                        <p:cTn id="2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2" end="2"/>
                                            </p:txEl>
                                          </p:spTgt>
                                        </p:tgtEl>
                                      </p:cBhvr>
                                      <p:to x="100000" y="60000"/>
                                    </p:animScale>
                                    <p:animScale>
                                      <p:cBhvr>
                                        <p:cTn id="29" dur="166" decel="50000">
                                          <p:stCondLst>
                                            <p:cond delay="676"/>
                                          </p:stCondLst>
                                        </p:cTn>
                                        <p:tgtEl>
                                          <p:spTgt spid="3">
                                            <p:txEl>
                                              <p:pRg st="2" end="2"/>
                                            </p:txEl>
                                          </p:spTgt>
                                        </p:tgtEl>
                                      </p:cBhvr>
                                      <p:to x="100000" y="100000"/>
                                    </p:animScale>
                                    <p:animScale>
                                      <p:cBhvr>
                                        <p:cTn id="30" dur="26">
                                          <p:stCondLst>
                                            <p:cond delay="1312"/>
                                          </p:stCondLst>
                                        </p:cTn>
                                        <p:tgtEl>
                                          <p:spTgt spid="3">
                                            <p:txEl>
                                              <p:pRg st="2" end="2"/>
                                            </p:txEl>
                                          </p:spTgt>
                                        </p:tgtEl>
                                      </p:cBhvr>
                                      <p:to x="100000" y="80000"/>
                                    </p:animScale>
                                    <p:animScale>
                                      <p:cBhvr>
                                        <p:cTn id="31" dur="166" decel="50000">
                                          <p:stCondLst>
                                            <p:cond delay="1338"/>
                                          </p:stCondLst>
                                        </p:cTn>
                                        <p:tgtEl>
                                          <p:spTgt spid="3">
                                            <p:txEl>
                                              <p:pRg st="2" end="2"/>
                                            </p:txEl>
                                          </p:spTgt>
                                        </p:tgtEl>
                                      </p:cBhvr>
                                      <p:to x="100000" y="100000"/>
                                    </p:animScale>
                                    <p:animScale>
                                      <p:cBhvr>
                                        <p:cTn id="32" dur="26">
                                          <p:stCondLst>
                                            <p:cond delay="1642"/>
                                          </p:stCondLst>
                                        </p:cTn>
                                        <p:tgtEl>
                                          <p:spTgt spid="3">
                                            <p:txEl>
                                              <p:pRg st="2" end="2"/>
                                            </p:txEl>
                                          </p:spTgt>
                                        </p:tgtEl>
                                      </p:cBhvr>
                                      <p:to x="100000" y="90000"/>
                                    </p:animScale>
                                    <p:animScale>
                                      <p:cBhvr>
                                        <p:cTn id="33" dur="166" decel="50000">
                                          <p:stCondLst>
                                            <p:cond delay="1668"/>
                                          </p:stCondLst>
                                        </p:cTn>
                                        <p:tgtEl>
                                          <p:spTgt spid="3">
                                            <p:txEl>
                                              <p:pRg st="2" end="2"/>
                                            </p:txEl>
                                          </p:spTgt>
                                        </p:tgtEl>
                                      </p:cBhvr>
                                      <p:to x="100000" y="100000"/>
                                    </p:animScale>
                                    <p:animScale>
                                      <p:cBhvr>
                                        <p:cTn id="34" dur="26">
                                          <p:stCondLst>
                                            <p:cond delay="1808"/>
                                          </p:stCondLst>
                                        </p:cTn>
                                        <p:tgtEl>
                                          <p:spTgt spid="3">
                                            <p:txEl>
                                              <p:pRg st="2" end="2"/>
                                            </p:txEl>
                                          </p:spTgt>
                                        </p:tgtEl>
                                      </p:cBhvr>
                                      <p:to x="100000" y="95000"/>
                                    </p:animScale>
                                    <p:animScale>
                                      <p:cBhvr>
                                        <p:cTn id="35" dur="166" decel="50000">
                                          <p:stCondLst>
                                            <p:cond delay="1834"/>
                                          </p:stCondLst>
                                        </p:cTn>
                                        <p:tgtEl>
                                          <p:spTgt spid="3">
                                            <p:txEl>
                                              <p:pRg st="2" end="2"/>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Dit zijn de kosten maar net zoals met loonkosten wil je als bedrijf ook winst maken dus zet je op deze kostprijs een winstopslag. Stel je voor dat hier de winstopslag 10 % is. </a:t>
            </a:r>
            <a:endParaRPr lang="nl-NL" dirty="0" smtClean="0"/>
          </a:p>
          <a:p>
            <a:r>
              <a:rPr lang="nl-NL" dirty="0"/>
              <a:t>Dat betekent bij machine A dat de kosten per uur </a:t>
            </a:r>
            <a:r>
              <a:rPr lang="nl-NL" dirty="0" smtClean="0"/>
              <a:t>90 </a:t>
            </a:r>
            <a:r>
              <a:rPr lang="nl-NL" dirty="0"/>
              <a:t>x 1,1= € 99 </a:t>
            </a:r>
            <a:r>
              <a:rPr lang="nl-NL" dirty="0" smtClean="0"/>
              <a:t>zijn </a:t>
            </a:r>
            <a:r>
              <a:rPr lang="nl-NL" dirty="0"/>
              <a:t>en bij machine B 100 x 1,1= 110 euro </a:t>
            </a:r>
            <a:endParaRPr lang="nl-NL" dirty="0" smtClean="0"/>
          </a:p>
          <a:p>
            <a:r>
              <a:rPr lang="nl-NL" dirty="0"/>
              <a:t>Op dit moment heb je alle gegevens op een gedegen offerte te geven. Je kunt de loonkosten uitrekenen. Je kunt de </a:t>
            </a:r>
            <a:r>
              <a:rPr lang="nl-NL" dirty="0" err="1"/>
              <a:t>machineuurkosten</a:t>
            </a:r>
            <a:r>
              <a:rPr lang="nl-NL" dirty="0"/>
              <a:t> en je kunt de materialen verantwoorden. Op dit moment heb je voldoende informatie om  een gedegen offerte uit te brengen. </a:t>
            </a:r>
          </a:p>
          <a:p>
            <a:endParaRPr lang="nl-NL" dirty="0"/>
          </a:p>
        </p:txBody>
      </p:sp>
    </p:spTree>
    <p:extLst>
      <p:ext uri="{BB962C8B-B14F-4D97-AF65-F5344CB8AC3E}">
        <p14:creationId xmlns:p14="http://schemas.microsoft.com/office/powerpoint/2010/main" val="168652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Maar dat is in de ideale situatie waarbij er niet te veel uren worden ingezet bij de machines en waarbij alles precies volgens plan verloopt. Maar ja helaas gebeurd dat niet altijd. In de praktijk blijkt vaak dat er op een machine meer of minder uren worden ingezet. Als er meer uren worden ingezet en dus ook meer word verdient op de machine spreek je van een bezettingswinst. Als de machine niet zo veel wordt ingezet als van te voren gedacht spreek je van een bezettingsverlies. </a:t>
            </a:r>
          </a:p>
        </p:txBody>
      </p:sp>
    </p:spTree>
    <p:extLst>
      <p:ext uri="{BB962C8B-B14F-4D97-AF65-F5344CB8AC3E}">
        <p14:creationId xmlns:p14="http://schemas.microsoft.com/office/powerpoint/2010/main" val="3104209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Machine A maakt in een jaar 250.000 euro aan kosten. Normaal gesproken word deze machine 3200 uur ingezet. Maar dit jaar is het rustig in het bedrijf en dus word deze machine maar 2800 uur ingezet</a:t>
            </a:r>
            <a:r>
              <a:rPr lang="nl-NL" dirty="0" smtClean="0"/>
              <a:t>.</a:t>
            </a:r>
          </a:p>
          <a:p>
            <a:r>
              <a:rPr lang="nl-NL" dirty="0"/>
              <a:t>De kostprijs per machine uur </a:t>
            </a:r>
            <a:r>
              <a:rPr lang="nl-NL" dirty="0" smtClean="0"/>
              <a:t>is €250.000/3200 </a:t>
            </a:r>
            <a:r>
              <a:rPr lang="nl-NL" dirty="0"/>
              <a:t>= </a:t>
            </a:r>
            <a:r>
              <a:rPr lang="nl-NL" dirty="0" smtClean="0"/>
              <a:t>€ 78,125</a:t>
            </a:r>
          </a:p>
          <a:p>
            <a:r>
              <a:rPr lang="nl-NL" dirty="0"/>
              <a:t>Maar werkelijk is er nu ingezet 2800 </a:t>
            </a:r>
            <a:r>
              <a:rPr lang="nl-NL" dirty="0" smtClean="0"/>
              <a:t>uur</a:t>
            </a:r>
          </a:p>
          <a:p>
            <a:r>
              <a:rPr lang="nl-NL" dirty="0"/>
              <a:t>Dus hij heeft opgeleverd = € 78,125 x 2800 = € </a:t>
            </a:r>
            <a:r>
              <a:rPr lang="nl-NL" dirty="0" smtClean="0"/>
              <a:t>218.750</a:t>
            </a:r>
          </a:p>
          <a:p>
            <a:r>
              <a:rPr lang="nl-NL" dirty="0"/>
              <a:t>Dus je bezettingsverlies is € 250.000 - € 218.750 = € 31.250</a:t>
            </a:r>
            <a:endParaRPr lang="nl-NL" dirty="0" smtClean="0"/>
          </a:p>
          <a:p>
            <a:endParaRPr lang="nl-NL" dirty="0"/>
          </a:p>
        </p:txBody>
      </p:sp>
    </p:spTree>
    <p:extLst>
      <p:ext uri="{BB962C8B-B14F-4D97-AF65-F5344CB8AC3E}">
        <p14:creationId xmlns:p14="http://schemas.microsoft.com/office/powerpoint/2010/main" val="89384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a:t>Het kan zo gebeuren dat als een aannemer bijvoorbeeld te weinig werk heeft om aan het werk te blijven dat hij bewust onder zijn kostprijs gaat zitten puur om ervoor te zorgen dat hij wel aan het werk blijft. Zeker in rustige maanden gebeurd dit wel eens. Dit moet hij niet te vaak doen maar als hij een opdracht per se binnen wil krijgen is dit een mogelijkheid. </a:t>
            </a:r>
          </a:p>
          <a:p>
            <a:endParaRPr lang="nl-NL" dirty="0"/>
          </a:p>
        </p:txBody>
      </p:sp>
    </p:spTree>
    <p:extLst>
      <p:ext uri="{BB962C8B-B14F-4D97-AF65-F5344CB8AC3E}">
        <p14:creationId xmlns:p14="http://schemas.microsoft.com/office/powerpoint/2010/main" val="4094758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 en nacalculatie</a:t>
            </a:r>
          </a:p>
        </p:txBody>
      </p:sp>
      <p:sp>
        <p:nvSpPr>
          <p:cNvPr id="3" name="Tijdelijke aanduiding voor inhoud 2"/>
          <p:cNvSpPr>
            <a:spLocks noGrp="1"/>
          </p:cNvSpPr>
          <p:nvPr>
            <p:ph idx="1"/>
          </p:nvPr>
        </p:nvSpPr>
        <p:spPr/>
        <p:txBody>
          <a:bodyPr/>
          <a:lstStyle/>
          <a:p>
            <a:r>
              <a:rPr lang="nl-NL" dirty="0"/>
              <a:t>Bij elke prijsberekening hebben we ingecalculeerde kosten die onder normale omstandigheden worden behaald. Bij de nacalculatie wordt gekeken of deze inderdaad goed zijn ingeschat. We maken hierin onderscheid tussen 2 verschillen te weten efficiencyverschil (hoeveelheidsverschillen, hebben we meer of minder materialen gebruikt) en prijsverschil (bijvoorbeeld als een product tegen een hogere prijs is ingekocht dan van te voren bekend was) </a:t>
            </a:r>
          </a:p>
          <a:p>
            <a:endParaRPr lang="nl-NL" dirty="0"/>
          </a:p>
        </p:txBody>
      </p:sp>
    </p:spTree>
    <p:extLst>
      <p:ext uri="{BB962C8B-B14F-4D97-AF65-F5344CB8AC3E}">
        <p14:creationId xmlns:p14="http://schemas.microsoft.com/office/powerpoint/2010/main" val="3296110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opslagmethode</a:t>
            </a:r>
          </a:p>
        </p:txBody>
      </p:sp>
      <p:sp>
        <p:nvSpPr>
          <p:cNvPr id="3" name="Tijdelijke aanduiding voor inhoud 2"/>
          <p:cNvSpPr>
            <a:spLocks noGrp="1"/>
          </p:cNvSpPr>
          <p:nvPr>
            <p:ph idx="1"/>
          </p:nvPr>
        </p:nvSpPr>
        <p:spPr/>
        <p:txBody>
          <a:bodyPr/>
          <a:lstStyle/>
          <a:p>
            <a:r>
              <a:rPr lang="nl-NL" dirty="0"/>
              <a:t>Bij de opslagkosten maak je onderscheid tussen directe kosten (kosten die je rechtstreeks aan het product kunt relateren) en indirecte kosten. Pak nu bladzijde 119 en kijken of we dit kunnen volgen. </a:t>
            </a:r>
          </a:p>
          <a:p>
            <a:pPr marL="0" indent="0">
              <a:buNone/>
            </a:pPr>
            <a:endParaRPr lang="nl-NL" dirty="0"/>
          </a:p>
        </p:txBody>
      </p:sp>
    </p:spTree>
    <p:extLst>
      <p:ext uri="{BB962C8B-B14F-4D97-AF65-F5344CB8AC3E}">
        <p14:creationId xmlns:p14="http://schemas.microsoft.com/office/powerpoint/2010/main" val="227484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Duurzame bedrijfsmiddelen</a:t>
            </a:r>
            <a:endParaRPr lang="nl-NL" dirty="0"/>
          </a:p>
        </p:txBody>
      </p:sp>
      <p:sp>
        <p:nvSpPr>
          <p:cNvPr id="3" name="Tijdelijke aanduiding voor inhoud 2"/>
          <p:cNvSpPr>
            <a:spLocks noGrp="1"/>
          </p:cNvSpPr>
          <p:nvPr>
            <p:ph idx="1"/>
          </p:nvPr>
        </p:nvSpPr>
        <p:spPr/>
        <p:txBody>
          <a:bodyPr/>
          <a:lstStyle/>
          <a:p>
            <a:r>
              <a:rPr lang="nl-NL" dirty="0" smtClean="0"/>
              <a:t>Bedrijfsmiddelen die meerdere productieprocessen mee gaan. </a:t>
            </a:r>
          </a:p>
          <a:p>
            <a:r>
              <a:rPr lang="nl-NL" dirty="0" smtClean="0"/>
              <a:t>Denk aan: auto, gebouwen, machines en inventaris</a:t>
            </a:r>
          </a:p>
          <a:p>
            <a:r>
              <a:rPr lang="nl-NL" dirty="0" smtClean="0"/>
              <a:t>Aan al deze bedrijfsmiddelen zitten 3 soorten kosten vast:</a:t>
            </a:r>
          </a:p>
          <a:p>
            <a:pPr marL="0" indent="0">
              <a:buNone/>
            </a:pPr>
            <a:r>
              <a:rPr lang="nl-NL" dirty="0" smtClean="0"/>
              <a:t> - rentekosten</a:t>
            </a:r>
          </a:p>
          <a:p>
            <a:pPr marL="0" indent="0">
              <a:buNone/>
            </a:pPr>
            <a:r>
              <a:rPr lang="nl-NL" dirty="0"/>
              <a:t> </a:t>
            </a:r>
            <a:r>
              <a:rPr lang="nl-NL" dirty="0" smtClean="0"/>
              <a:t>- kosten voor onderhoud, energie en verzekeringen</a:t>
            </a:r>
          </a:p>
          <a:p>
            <a:pPr marL="0" indent="0">
              <a:buNone/>
            </a:pPr>
            <a:r>
              <a:rPr lang="nl-NL" dirty="0"/>
              <a:t> </a:t>
            </a:r>
            <a:r>
              <a:rPr lang="nl-NL" dirty="0" smtClean="0"/>
              <a:t>- afschrijvingskosten</a:t>
            </a:r>
            <a:endParaRPr lang="nl-NL" dirty="0"/>
          </a:p>
        </p:txBody>
      </p:sp>
    </p:spTree>
    <p:extLst>
      <p:ext uri="{BB962C8B-B14F-4D97-AF65-F5344CB8AC3E}">
        <p14:creationId xmlns:p14="http://schemas.microsoft.com/office/powerpoint/2010/main" val="18181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Hoveniers: Ik heb een tuin van 15 meter lang en 6 meter breed. Ik wil graag een onderhoudsvriendelijke tuin hebben die geschikt is voor kinderen om te spelen. Daarnaast wil ik een relax gelegenheid hebben. Jullie gaan in groepjes van 3 tot 4 personen, een tuin ontwerpen en een offerte uitbrengen. Deze word de volgende les gepresenteerd. </a:t>
            </a:r>
            <a:endParaRPr lang="nl-NL" dirty="0"/>
          </a:p>
        </p:txBody>
      </p:sp>
    </p:spTree>
    <p:extLst>
      <p:ext uri="{BB962C8B-B14F-4D97-AF65-F5344CB8AC3E}">
        <p14:creationId xmlns:p14="http://schemas.microsoft.com/office/powerpoint/2010/main" val="3233712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Toegepaste biologen: Bij onze parkeerplaats in het midden staat een soort van waterbak. Ik wil graag dat jullie een offerte aan helicon uitbrengen waarbij jullie deze bak schoon maken en van nieuw leven gaan voorzien. Jullie mogen in groepjes van 3 of 4 personen gaan werken. Over 2 lessen wil ik graag dat jullie een ontwerp, een oplossing en een offerte hebben gemaakt en deze presenteren. </a:t>
            </a:r>
            <a:endParaRPr lang="nl-NL" dirty="0"/>
          </a:p>
        </p:txBody>
      </p:sp>
    </p:spTree>
    <p:extLst>
      <p:ext uri="{BB962C8B-B14F-4D97-AF65-F5344CB8AC3E}">
        <p14:creationId xmlns:p14="http://schemas.microsoft.com/office/powerpoint/2010/main" val="101245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Green-engineering: Bij jullie ingeleverde werkstuk zit een offerte in van helicon voor 10 producten. </a:t>
            </a:r>
            <a:endParaRPr lang="nl-NL" dirty="0"/>
          </a:p>
        </p:txBody>
      </p:sp>
    </p:spTree>
    <p:extLst>
      <p:ext uri="{BB962C8B-B14F-4D97-AF65-F5344CB8AC3E}">
        <p14:creationId xmlns:p14="http://schemas.microsoft.com/office/powerpoint/2010/main" val="1526562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smtClean="0"/>
              <a:t>Een saunacomplex heeft de mogelijkheden om een stuk grond van 200 m2 als buitenverblijf in te richten. Jullie mogen in een groepje van 4 personen bedenken hoe jullie dit stuk grond gaan inrichten. </a:t>
            </a:r>
          </a:p>
          <a:p>
            <a:r>
              <a:rPr lang="nl-NL" dirty="0" smtClean="0"/>
              <a:t>De volgende gegevens van dit bedrijf zijn al bekend:</a:t>
            </a:r>
          </a:p>
          <a:p>
            <a:r>
              <a:rPr lang="nl-NL" dirty="0" smtClean="0"/>
              <a:t>Jaarlijks aantal bezoekers is 180.000</a:t>
            </a:r>
          </a:p>
          <a:p>
            <a:r>
              <a:rPr lang="nl-NL" dirty="0" smtClean="0"/>
              <a:t>Entreeprijs is 20 euro voor de weekenden en 15 euro de rest van de dagen. Dit is 50 – 50 verdeelt</a:t>
            </a:r>
          </a:p>
          <a:p>
            <a:r>
              <a:rPr lang="nl-NL" dirty="0" smtClean="0"/>
              <a:t>De jaarlijkse energiekosten zijn € 850.000</a:t>
            </a:r>
          </a:p>
          <a:p>
            <a:r>
              <a:rPr lang="nl-NL" dirty="0" smtClean="0"/>
              <a:t>Er is 25 man personeel vast in dienst. Deze verdienen bruto € 35.000. De loonkosten zijn wel 30% hoger. Daarnaast zijn er nog 16 oproepkrachten in dienst. Deze verdienen gemiddeld € 7.000 op jaarbasis bruto. Ook hier moeten de loonkosten nog bij. </a:t>
            </a:r>
          </a:p>
          <a:p>
            <a:r>
              <a:rPr lang="nl-NL" dirty="0" smtClean="0"/>
              <a:t>Afschrijvingskosten zijn per jaar € 120.000</a:t>
            </a:r>
          </a:p>
          <a:p>
            <a:r>
              <a:rPr lang="nl-NL" dirty="0" smtClean="0"/>
              <a:t>Rentekosten bedragen € 18.000 per maand.</a:t>
            </a:r>
          </a:p>
          <a:p>
            <a:r>
              <a:rPr lang="nl-NL" dirty="0" smtClean="0"/>
              <a:t>Onderhoud kost dit bedrijf elke maand € 15.000</a:t>
            </a:r>
          </a:p>
          <a:p>
            <a:r>
              <a:rPr lang="nl-NL" dirty="0" smtClean="0"/>
              <a:t>Overige kosten bedragen € 4.000 per week.</a:t>
            </a:r>
          </a:p>
          <a:p>
            <a:r>
              <a:rPr lang="nl-NL" dirty="0" smtClean="0"/>
              <a:t>                       VPB is 20%</a:t>
            </a:r>
            <a:endParaRPr lang="nl-NL" dirty="0"/>
          </a:p>
        </p:txBody>
      </p:sp>
    </p:spTree>
    <p:extLst>
      <p:ext uri="{BB962C8B-B14F-4D97-AF65-F5344CB8AC3E}">
        <p14:creationId xmlns:p14="http://schemas.microsoft.com/office/powerpoint/2010/main" val="3937008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De winst na belasting mag gebruikt worden om te herinvesteren. </a:t>
            </a:r>
          </a:p>
          <a:p>
            <a:r>
              <a:rPr lang="nl-NL" dirty="0" smtClean="0"/>
              <a:t>Hou rekening met de volgende feiten:</a:t>
            </a:r>
          </a:p>
          <a:p>
            <a:r>
              <a:rPr lang="nl-NL" dirty="0" smtClean="0"/>
              <a:t>Het moet iets toevoegen aan het saunaconcept</a:t>
            </a:r>
          </a:p>
          <a:p>
            <a:r>
              <a:rPr lang="nl-NL" dirty="0" smtClean="0"/>
              <a:t>Als het een goed idee is kunnen er tot 3% meer bezoekers per jaar komen. </a:t>
            </a:r>
          </a:p>
          <a:p>
            <a:r>
              <a:rPr lang="nl-NL" dirty="0" smtClean="0"/>
              <a:t>Bij het bedenken van dit concept moeten alle kosten worden meegenomen. Ook de beplanting en de omheining. Zoek via internet uit hoeveel materiaal kost maar ook hoeveel personeel kost. </a:t>
            </a:r>
          </a:p>
          <a:p>
            <a:r>
              <a:rPr lang="nl-NL" dirty="0" smtClean="0"/>
              <a:t>Een stuk grond aankopen kost je € 600,- per m2.</a:t>
            </a:r>
            <a:endParaRPr lang="nl-NL" dirty="0"/>
          </a:p>
        </p:txBody>
      </p:sp>
    </p:spTree>
    <p:extLst>
      <p:ext uri="{BB962C8B-B14F-4D97-AF65-F5344CB8AC3E}">
        <p14:creationId xmlns:p14="http://schemas.microsoft.com/office/powerpoint/2010/main" val="865939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2.3 Prijsberekening in de detailhandel</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7991994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664" y="188914"/>
            <a:ext cx="2592387"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a:spLocks noChangeArrowheads="1"/>
          </p:cNvSpPr>
          <p:nvPr/>
        </p:nvSpPr>
        <p:spPr bwMode="auto">
          <a:xfrm>
            <a:off x="1524000" y="2420939"/>
            <a:ext cx="9144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u="sng">
                <a:latin typeface="Calibri" panose="020F0502020204030204" pitchFamily="34" charset="0"/>
              </a:rPr>
              <a:t>VRAAG:</a:t>
            </a:r>
            <a:r>
              <a:rPr lang="nl-NL" altLang="nl-NL" sz="2400">
                <a:latin typeface="Calibri" panose="020F0502020204030204" pitchFamily="34" charset="0"/>
              </a:rPr>
              <a:t> Joyce verkoopt in haar kledingwinkel 5000 kledingstukken. Gemiddeld worden deze voor €44,-  per stuk verkocht. De inkoopwaarde per kledingstuk is gemiddeld €17,6 en de overige bedrijfskosten zijn €77.000,-  Wat is de omzet, de brutowinst en de nettowinst? </a:t>
            </a:r>
          </a:p>
        </p:txBody>
      </p:sp>
      <p:sp>
        <p:nvSpPr>
          <p:cNvPr id="7" name="Tekstvak 6"/>
          <p:cNvSpPr txBox="1">
            <a:spLocks noChangeArrowheads="1"/>
          </p:cNvSpPr>
          <p:nvPr/>
        </p:nvSpPr>
        <p:spPr bwMode="auto">
          <a:xfrm>
            <a:off x="3143250" y="4210050"/>
            <a:ext cx="73088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a:latin typeface="Calibri" panose="020F0502020204030204" pitchFamily="34" charset="0"/>
              </a:rPr>
              <a:t>Omzet =  			€ 220.000  </a:t>
            </a:r>
            <a:r>
              <a:rPr lang="nl-NL" altLang="nl-NL">
                <a:latin typeface="Calibri" panose="020F0502020204030204" pitchFamily="34" charset="0"/>
              </a:rPr>
              <a:t>(€44 x 5000) </a:t>
            </a:r>
            <a:endParaRPr lang="nl-NL" altLang="nl-NL" sz="2400">
              <a:latin typeface="Calibri" panose="020F0502020204030204" pitchFamily="34" charset="0"/>
            </a:endParaRPr>
          </a:p>
          <a:p>
            <a:pPr eaLnBrk="1" hangingPunct="1"/>
            <a:r>
              <a:rPr lang="nl-NL" altLang="nl-NL" sz="2400">
                <a:latin typeface="Calibri" panose="020F0502020204030204" pitchFamily="34" charset="0"/>
              </a:rPr>
              <a:t>Inkoopwaarde=	 	€ 88.000    </a:t>
            </a:r>
            <a:r>
              <a:rPr lang="nl-NL" altLang="nl-NL">
                <a:latin typeface="Calibri" panose="020F0502020204030204" pitchFamily="34" charset="0"/>
              </a:rPr>
              <a:t>(€17,6 x 5000)</a:t>
            </a:r>
          </a:p>
          <a:p>
            <a:pPr eaLnBrk="1" hangingPunct="1"/>
            <a:r>
              <a:rPr lang="nl-NL" altLang="nl-NL" sz="2400">
                <a:latin typeface="Calibri" panose="020F0502020204030204" pitchFamily="34" charset="0"/>
              </a:rPr>
              <a:t>Brutowinst = 			€ 132.000</a:t>
            </a:r>
          </a:p>
          <a:p>
            <a:pPr eaLnBrk="1" hangingPunct="1"/>
            <a:r>
              <a:rPr lang="nl-NL" altLang="nl-NL" sz="2400">
                <a:latin typeface="Calibri" panose="020F0502020204030204" pitchFamily="34" charset="0"/>
              </a:rPr>
              <a:t>Bedrijfskosten = 	              € 77.000</a:t>
            </a:r>
          </a:p>
          <a:p>
            <a:pPr eaLnBrk="1" hangingPunct="1"/>
            <a:r>
              <a:rPr lang="nl-NL" altLang="nl-NL" sz="2400">
                <a:latin typeface="Calibri" panose="020F0502020204030204" pitchFamily="34" charset="0"/>
              </a:rPr>
              <a:t>Nettowinst =			€ 55.000			</a:t>
            </a:r>
          </a:p>
          <a:p>
            <a:pPr eaLnBrk="1" hangingPunct="1"/>
            <a:r>
              <a:rPr lang="nl-NL" altLang="nl-NL" sz="2400">
                <a:latin typeface="Calibri" panose="020F0502020204030204" pitchFamily="34" charset="0"/>
              </a:rPr>
              <a:t> </a:t>
            </a:r>
          </a:p>
        </p:txBody>
      </p:sp>
      <p:sp>
        <p:nvSpPr>
          <p:cNvPr id="8" name="Rechthoek 7"/>
          <p:cNvSpPr>
            <a:spLocks noChangeArrowheads="1"/>
          </p:cNvSpPr>
          <p:nvPr/>
        </p:nvSpPr>
        <p:spPr bwMode="auto">
          <a:xfrm>
            <a:off x="1517651" y="1524001"/>
            <a:ext cx="53641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Brutowinst</a:t>
            </a:r>
            <a:r>
              <a:rPr lang="nl-NL" altLang="nl-NL" sz="2400">
                <a:latin typeface="Calibri" panose="020F0502020204030204" pitchFamily="34" charset="0"/>
              </a:rPr>
              <a:t> = </a:t>
            </a:r>
            <a:r>
              <a:rPr lang="nl-NL" altLang="nl-NL" sz="2400" i="1">
                <a:latin typeface="Calibri" panose="020F0502020204030204" pitchFamily="34" charset="0"/>
              </a:rPr>
              <a:t>omzet - inkoopwaarde</a:t>
            </a:r>
          </a:p>
        </p:txBody>
      </p:sp>
      <p:sp>
        <p:nvSpPr>
          <p:cNvPr id="9" name="Rechthoek 8"/>
          <p:cNvSpPr>
            <a:spLocks noChangeArrowheads="1"/>
          </p:cNvSpPr>
          <p:nvPr/>
        </p:nvSpPr>
        <p:spPr bwMode="auto">
          <a:xfrm>
            <a:off x="1517651" y="1882776"/>
            <a:ext cx="5940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Nettowinst</a:t>
            </a:r>
            <a:r>
              <a:rPr lang="nl-NL" altLang="nl-NL" sz="2400">
                <a:latin typeface="Calibri" panose="020F0502020204030204" pitchFamily="34" charset="0"/>
              </a:rPr>
              <a:t> = </a:t>
            </a:r>
            <a:r>
              <a:rPr lang="nl-NL" altLang="nl-NL" sz="2400" i="1">
                <a:latin typeface="Calibri" panose="020F0502020204030204" pitchFamily="34" charset="0"/>
              </a:rPr>
              <a:t>brutowinst - bedrijfskosten</a:t>
            </a:r>
            <a:endParaRPr lang="nl-NL" altLang="nl-NL" sz="2400">
              <a:latin typeface="Calibri" panose="020F0502020204030204" pitchFamily="34" charset="0"/>
            </a:endParaRPr>
          </a:p>
        </p:txBody>
      </p:sp>
      <p:cxnSp>
        <p:nvCxnSpPr>
          <p:cNvPr id="11" name="Rechte verbindingslijn 10"/>
          <p:cNvCxnSpPr/>
          <p:nvPr/>
        </p:nvCxnSpPr>
        <p:spPr>
          <a:xfrm>
            <a:off x="6672264" y="5013325"/>
            <a:ext cx="1584325" cy="0"/>
          </a:xfrm>
          <a:prstGeom prst="line">
            <a:avLst/>
          </a:prstGeom>
        </p:spPr>
        <p:style>
          <a:lnRef idx="3">
            <a:schemeClr val="dk1"/>
          </a:lnRef>
          <a:fillRef idx="0">
            <a:schemeClr val="dk1"/>
          </a:fillRef>
          <a:effectRef idx="2">
            <a:schemeClr val="dk1"/>
          </a:effectRef>
          <a:fontRef idx="minor">
            <a:schemeClr val="tx1"/>
          </a:fontRef>
        </p:style>
      </p:cxnSp>
      <p:cxnSp>
        <p:nvCxnSpPr>
          <p:cNvPr id="13" name="Rechte verbindingslijn 12"/>
          <p:cNvCxnSpPr/>
          <p:nvPr/>
        </p:nvCxnSpPr>
        <p:spPr>
          <a:xfrm>
            <a:off x="6672264" y="5732463"/>
            <a:ext cx="1584325" cy="0"/>
          </a:xfrm>
          <a:prstGeom prst="line">
            <a:avLst/>
          </a:prstGeom>
        </p:spPr>
        <p:style>
          <a:lnRef idx="3">
            <a:schemeClr val="dk1"/>
          </a:lnRef>
          <a:fillRef idx="0">
            <a:schemeClr val="dk1"/>
          </a:fillRef>
          <a:effectRef idx="2">
            <a:schemeClr val="dk1"/>
          </a:effectRef>
          <a:fontRef idx="minor">
            <a:schemeClr val="tx1"/>
          </a:fontRef>
        </p:style>
      </p:cxnSp>
      <p:sp>
        <p:nvSpPr>
          <p:cNvPr id="14" name="Tekstvak 13"/>
          <p:cNvSpPr txBox="1">
            <a:spLocks noChangeArrowheads="1"/>
          </p:cNvSpPr>
          <p:nvPr/>
        </p:nvSpPr>
        <p:spPr bwMode="auto">
          <a:xfrm>
            <a:off x="8185150" y="48688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5" name="Tekstvak 14"/>
          <p:cNvSpPr txBox="1">
            <a:spLocks noChangeArrowheads="1"/>
          </p:cNvSpPr>
          <p:nvPr/>
        </p:nvSpPr>
        <p:spPr bwMode="auto">
          <a:xfrm>
            <a:off x="8185150" y="55165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2" name="Tekstvak 11"/>
          <p:cNvSpPr txBox="1">
            <a:spLocks noChangeArrowheads="1"/>
          </p:cNvSpPr>
          <p:nvPr/>
        </p:nvSpPr>
        <p:spPr bwMode="auto">
          <a:xfrm>
            <a:off x="1482726" y="1"/>
            <a:ext cx="11737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Omzet</a:t>
            </a:r>
            <a:r>
              <a:rPr lang="nl-NL" altLang="nl-NL" sz="2400">
                <a:latin typeface="Calibri" panose="020F0502020204030204" pitchFamily="34" charset="0"/>
              </a:rPr>
              <a:t> = de verkoopopbrengst in een bepaalde periode</a:t>
            </a:r>
          </a:p>
        </p:txBody>
      </p:sp>
      <p:sp>
        <p:nvSpPr>
          <p:cNvPr id="17" name="Tekstvak 16"/>
          <p:cNvSpPr txBox="1">
            <a:spLocks noChangeArrowheads="1"/>
          </p:cNvSpPr>
          <p:nvPr/>
        </p:nvSpPr>
        <p:spPr bwMode="auto">
          <a:xfrm>
            <a:off x="1558132" y="443707"/>
            <a:ext cx="77057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dirty="0">
                <a:latin typeface="Calibri" panose="020F0502020204030204" pitchFamily="34" charset="0"/>
              </a:rPr>
              <a:t>Omzet</a:t>
            </a:r>
            <a:r>
              <a:rPr lang="nl-NL" altLang="nl-NL" dirty="0">
                <a:latin typeface="Calibri" panose="020F0502020204030204" pitchFamily="34" charset="0"/>
              </a:rPr>
              <a:t> = </a:t>
            </a:r>
            <a:r>
              <a:rPr lang="nl-NL" altLang="nl-NL" sz="2400" b="1" dirty="0">
                <a:latin typeface="Calibri" panose="020F0502020204030204" pitchFamily="34" charset="0"/>
              </a:rPr>
              <a:t>AFZET x VERKOOPRIJS</a:t>
            </a:r>
          </a:p>
          <a:p>
            <a:pPr eaLnBrk="1" hangingPunct="1"/>
            <a:r>
              <a:rPr lang="nl-NL" altLang="nl-NL" sz="2000" dirty="0">
                <a:latin typeface="Calibri" panose="020F0502020204030204" pitchFamily="34" charset="0"/>
              </a:rPr>
              <a:t>afzet= aantal verkochte producten</a:t>
            </a:r>
          </a:p>
          <a:p>
            <a:pPr eaLnBrk="1" hangingPunct="1"/>
            <a:r>
              <a:rPr lang="nl-NL" altLang="nl-NL" sz="2000" dirty="0">
                <a:latin typeface="Calibri" panose="020F0502020204030204" pitchFamily="34" charset="0"/>
              </a:rPr>
              <a:t>verkoopprijs = gemiddelde prijs per product</a:t>
            </a:r>
          </a:p>
        </p:txBody>
      </p:sp>
    </p:spTree>
    <p:extLst>
      <p:ext uri="{BB962C8B-B14F-4D97-AF65-F5344CB8AC3E}">
        <p14:creationId xmlns:p14="http://schemas.microsoft.com/office/powerpoint/2010/main" val="3897999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3" presetClass="entr" presetSubtype="10"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linds(horizontal)">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fade">
                                      <p:cBhvr>
                                        <p:cTn id="34" dur="2000"/>
                                        <p:tgtEl>
                                          <p:spTgt spid="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Effect transition="in" filter="fade">
                                      <p:cBhvr>
                                        <p:cTn id="39" dur="2000"/>
                                        <p:tgtEl>
                                          <p:spTgt spid="7">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2000"/>
                                        <p:tgtEl>
                                          <p:spTgt spid="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2000"/>
                                        <p:tgtEl>
                                          <p:spTgt spid="7">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blinds(horizontal)">
                                      <p:cBhvr>
                                        <p:cTn id="65" dur="500"/>
                                        <p:tgtEl>
                                          <p:spTgt spid="1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fade">
                                      <p:cBhvr>
                                        <p:cTn id="70" dur="2000"/>
                                        <p:tgtEl>
                                          <p:spTgt spid="7">
                                            <p:txEl>
                                              <p:pRg st="4" end="4"/>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fade">
                                      <p:cBhvr>
                                        <p:cTn id="75"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p:bldP spid="9" grpId="0"/>
      <p:bldP spid="14" grpId="0"/>
      <p:bldP spid="15" grpId="0"/>
      <p:bldP spid="12" grpId="0"/>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smtClean="0"/>
              <a:t>Kunnen omschrijven van formules!</a:t>
            </a:r>
          </a:p>
        </p:txBody>
      </p:sp>
      <p:sp>
        <p:nvSpPr>
          <p:cNvPr id="6147" name="Tijdelijke aanduiding voor inhoud 2"/>
          <p:cNvSpPr>
            <a:spLocks noGrp="1"/>
          </p:cNvSpPr>
          <p:nvPr>
            <p:ph idx="1"/>
          </p:nvPr>
        </p:nvSpPr>
        <p:spPr/>
        <p:txBody>
          <a:bodyPr>
            <a:normAutofit lnSpcReduction="10000"/>
          </a:bodyPr>
          <a:lstStyle/>
          <a:p>
            <a:pPr marL="0" indent="0">
              <a:buNone/>
            </a:pPr>
            <a:r>
              <a:rPr lang="nl-NL" altLang="nl-NL" smtClean="0"/>
              <a:t>Voorbeeld:</a:t>
            </a:r>
          </a:p>
          <a:p>
            <a:pPr marL="0" indent="0">
              <a:buNone/>
            </a:pPr>
            <a:r>
              <a:rPr lang="nl-NL" altLang="nl-NL" smtClean="0"/>
              <a:t>BW </a:t>
            </a:r>
            <a:r>
              <a:rPr lang="nl-NL" altLang="nl-NL" sz="2400"/>
              <a:t>(€ 7) </a:t>
            </a:r>
            <a:r>
              <a:rPr lang="nl-NL" altLang="nl-NL" smtClean="0"/>
              <a:t>= O</a:t>
            </a:r>
            <a:r>
              <a:rPr lang="nl-NL" altLang="nl-NL" sz="2400"/>
              <a:t>(€ 10) </a:t>
            </a:r>
            <a:r>
              <a:rPr lang="nl-NL" altLang="nl-NL" smtClean="0"/>
              <a:t>– </a:t>
            </a:r>
            <a:r>
              <a:rPr lang="nl-NL" altLang="nl-NL" sz="2400"/>
              <a:t>I(€ 3)</a:t>
            </a:r>
          </a:p>
          <a:p>
            <a:pPr marL="0" indent="0">
              <a:buNone/>
            </a:pPr>
            <a:r>
              <a:rPr lang="nl-NL" altLang="nl-NL" smtClean="0"/>
              <a:t>I</a:t>
            </a:r>
            <a:r>
              <a:rPr lang="nl-NL" altLang="nl-NL" sz="2400"/>
              <a:t>(€ 3) </a:t>
            </a:r>
            <a:r>
              <a:rPr lang="nl-NL" altLang="nl-NL" smtClean="0"/>
              <a:t>= O</a:t>
            </a:r>
            <a:r>
              <a:rPr lang="nl-NL" altLang="nl-NL" sz="2400"/>
              <a:t>(€ 10) </a:t>
            </a:r>
            <a:r>
              <a:rPr lang="nl-NL" altLang="nl-NL" smtClean="0"/>
              <a:t>– BW</a:t>
            </a:r>
            <a:r>
              <a:rPr lang="nl-NL" altLang="nl-NL" sz="2400"/>
              <a:t>(€ 7)</a:t>
            </a:r>
          </a:p>
          <a:p>
            <a:pPr marL="0" indent="0">
              <a:buNone/>
            </a:pPr>
            <a:r>
              <a:rPr lang="nl-NL" altLang="nl-NL" smtClean="0"/>
              <a:t>O = BW + I</a:t>
            </a:r>
          </a:p>
          <a:p>
            <a:pPr marL="0" indent="0">
              <a:buNone/>
            </a:pPr>
            <a:endParaRPr lang="nl-NL" altLang="nl-NL" smtClean="0"/>
          </a:p>
          <a:p>
            <a:pPr marL="0" indent="0">
              <a:buNone/>
            </a:pPr>
            <a:r>
              <a:rPr lang="nl-NL" altLang="nl-NL" smtClean="0"/>
              <a:t>NW = BW – I </a:t>
            </a:r>
          </a:p>
          <a:p>
            <a:pPr marL="0" indent="0">
              <a:buNone/>
            </a:pPr>
            <a:r>
              <a:rPr lang="nl-NL" altLang="nl-NL" smtClean="0"/>
              <a:t>BW = I + NW</a:t>
            </a:r>
          </a:p>
          <a:p>
            <a:pPr marL="0" indent="0">
              <a:buNone/>
            </a:pPr>
            <a:r>
              <a:rPr lang="nl-NL" altLang="nl-NL" smtClean="0"/>
              <a:t>Enz…</a:t>
            </a:r>
          </a:p>
        </p:txBody>
      </p:sp>
      <p:cxnSp>
        <p:nvCxnSpPr>
          <p:cNvPr id="5" name="Rechte verbindingslijn met pijl 4"/>
          <p:cNvCxnSpPr/>
          <p:nvPr/>
        </p:nvCxnSpPr>
        <p:spPr>
          <a:xfrm flipH="1" flipV="1">
            <a:off x="6096000" y="2667000"/>
            <a:ext cx="342900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kstvak 7"/>
          <p:cNvSpPr txBox="1"/>
          <p:nvPr/>
        </p:nvSpPr>
        <p:spPr>
          <a:xfrm>
            <a:off x="6126163" y="5562601"/>
            <a:ext cx="42672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nl-NL" dirty="0"/>
              <a:t>Tip: geef de formule willekeurige cijfers, dit is een goede manier om het omschrijven te controleren. </a:t>
            </a:r>
          </a:p>
        </p:txBody>
      </p:sp>
    </p:spTree>
    <p:extLst>
      <p:ext uri="{BB962C8B-B14F-4D97-AF65-F5344CB8AC3E}">
        <p14:creationId xmlns:p14="http://schemas.microsoft.com/office/powerpoint/2010/main" val="2888984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nvPr>
        </p:nvGraphicFramePr>
        <p:xfrm>
          <a:off x="609600" y="1600200"/>
          <a:ext cx="10972800" cy="1371600"/>
        </p:xfrm>
        <a:graphic>
          <a:graphicData uri="http://schemas.openxmlformats.org/drawingml/2006/table">
            <a:tbl>
              <a:tblPr firstRow="1" firstCol="1" lastRow="1" lastCol="1" bandRow="1" bandCol="1">
                <a:tableStyleId>{2D5ABB26-0587-4C30-8999-92F81FD0307C}</a:tableStyleId>
              </a:tblPr>
              <a:tblGrid>
                <a:gridCol w="3657600"/>
                <a:gridCol w="3657600"/>
                <a:gridCol w="3657600"/>
              </a:tblGrid>
              <a:tr h="342900">
                <a:tc>
                  <a:txBody>
                    <a:bodyPr/>
                    <a:lstStyle/>
                    <a:p>
                      <a:pPr>
                        <a:spcAft>
                          <a:spcPts val="0"/>
                        </a:spcAft>
                      </a:pPr>
                      <a:r>
                        <a:rPr lang="nl-NL" sz="1300" dirty="0">
                          <a:effectLst/>
                        </a:rPr>
                        <a:t>omzet</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a:effectLst/>
                        </a:rPr>
                        <a:t>afzet</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dirty="0">
                          <a:effectLst/>
                        </a:rPr>
                        <a:t>verkoopprijs</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42900">
                <a:tc>
                  <a:txBody>
                    <a:bodyPr/>
                    <a:lstStyle/>
                    <a:p>
                      <a:pPr>
                        <a:spcAft>
                          <a:spcPts val="0"/>
                        </a:spcAft>
                      </a:pPr>
                      <a:r>
                        <a:rPr lang="nl-NL" sz="1300" dirty="0">
                          <a:effectLst/>
                        </a:rPr>
                        <a:t>€ 200.000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25.000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C</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D</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40.000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a:effectLst/>
                        </a:rPr>
                        <a:t>€ 2,75</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€ 850.000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E</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€ 25</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97" name="Rectangle 1"/>
          <p:cNvSpPr>
            <a:spLocks noChangeArrowheads="1"/>
          </p:cNvSpPr>
          <p:nvPr/>
        </p:nvSpPr>
        <p:spPr bwMode="auto">
          <a:xfrm>
            <a:off x="1981201" y="3341689"/>
            <a:ext cx="54324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defRPr/>
            </a:pPr>
            <a:r>
              <a:rPr lang="nl-NL" sz="1600" dirty="0">
                <a:latin typeface="Arial" charset="0"/>
                <a:cs typeface="Times New Roman" pitchFamily="18" charset="0"/>
              </a:rPr>
              <a:t>Vul de ontbrekende getallen in (natuurlijk met berekening)</a:t>
            </a:r>
            <a:endParaRPr lang="nl-NL" sz="1050" dirty="0">
              <a:latin typeface="Arial" charset="0"/>
            </a:endParaRPr>
          </a:p>
          <a:p>
            <a:pPr eaLnBrk="0" hangingPunct="0">
              <a:defRPr/>
            </a:pPr>
            <a:endParaRPr lang="nl-NL" sz="2400" dirty="0">
              <a:latin typeface="Arial" charset="0"/>
            </a:endParaRPr>
          </a:p>
        </p:txBody>
      </p:sp>
      <p:sp>
        <p:nvSpPr>
          <p:cNvPr id="2" name="Tekstvak 1"/>
          <p:cNvSpPr txBox="1"/>
          <p:nvPr/>
        </p:nvSpPr>
        <p:spPr>
          <a:xfrm>
            <a:off x="2819400" y="4343401"/>
            <a:ext cx="5638800" cy="2100263"/>
          </a:xfrm>
          <a:prstGeom prst="rect">
            <a:avLst/>
          </a:prstGeom>
          <a:noFill/>
        </p:spPr>
        <p:txBody>
          <a:bodyPr>
            <a:spAutoFit/>
          </a:bodyPr>
          <a:lstStyle/>
          <a:p>
            <a:pPr>
              <a:defRPr/>
            </a:pPr>
            <a:r>
              <a:rPr lang="nl-NL" dirty="0">
                <a:latin typeface="Arial" charset="0"/>
              </a:rPr>
              <a:t>C-&gt;  € 200.000</a:t>
            </a:r>
            <a:r>
              <a:rPr lang="nl-NL" dirty="0">
                <a:latin typeface="Times New Roman"/>
                <a:cs typeface="Times New Roman"/>
              </a:rPr>
              <a:t> : </a:t>
            </a:r>
            <a:r>
              <a:rPr lang="nl-NL" dirty="0">
                <a:latin typeface="Arial" charset="0"/>
              </a:rPr>
              <a:t>25.000</a:t>
            </a:r>
            <a:r>
              <a:rPr lang="nl-NL" dirty="0">
                <a:latin typeface="Times New Roman"/>
                <a:cs typeface="Times New Roman"/>
              </a:rPr>
              <a:t> = </a:t>
            </a:r>
            <a:r>
              <a:rPr lang="nl-NL" dirty="0">
                <a:latin typeface="Arial" charset="0"/>
              </a:rPr>
              <a:t>€  </a:t>
            </a:r>
            <a:r>
              <a:rPr lang="nl-NL" dirty="0">
                <a:latin typeface="Times New Roman"/>
                <a:cs typeface="Times New Roman"/>
              </a:rPr>
              <a:t>8</a:t>
            </a:r>
          </a:p>
          <a:p>
            <a:pPr>
              <a:defRPr/>
            </a:pPr>
            <a:r>
              <a:rPr lang="nl-NL" dirty="0">
                <a:latin typeface="Arial" charset="0"/>
              </a:rPr>
              <a:t>D-&gt; 40.000 x €2,75 = € 110.000</a:t>
            </a:r>
          </a:p>
          <a:p>
            <a:pPr>
              <a:defRPr/>
            </a:pPr>
            <a:r>
              <a:rPr lang="nl-NL" dirty="0">
                <a:latin typeface="Times New Roman"/>
                <a:ea typeface="Times New Roman"/>
                <a:cs typeface="Times New Roman"/>
              </a:rPr>
              <a:t>E -&gt; </a:t>
            </a:r>
            <a:r>
              <a:rPr lang="nl-NL" dirty="0">
                <a:latin typeface="Arial" charset="0"/>
              </a:rPr>
              <a:t>€ 850.000 : €25  = 34.000</a:t>
            </a:r>
            <a:endParaRPr lang="nl-NL" dirty="0">
              <a:latin typeface="Times New Roman"/>
              <a:ea typeface="Times New Roman"/>
              <a:cs typeface="Times New Roman"/>
            </a:endParaRPr>
          </a:p>
          <a:p>
            <a:pPr>
              <a:defRPr/>
            </a:pPr>
            <a:endParaRPr lang="nl-NL" dirty="0">
              <a:latin typeface="Times New Roman"/>
              <a:ea typeface="Times New Roman"/>
              <a:cs typeface="Times New Roman"/>
            </a:endParaRPr>
          </a:p>
          <a:p>
            <a:pPr>
              <a:defRPr/>
            </a:pPr>
            <a:endParaRPr lang="nl-NL" sz="1050" dirty="0">
              <a:latin typeface="Times New Roman"/>
              <a:ea typeface="Times New Roman"/>
              <a:cs typeface="Times New Roman"/>
            </a:endParaRPr>
          </a:p>
          <a:p>
            <a:pPr>
              <a:defRPr/>
            </a:pPr>
            <a:endParaRPr lang="nl-NL" sz="1200" dirty="0">
              <a:latin typeface="Times New Roman"/>
              <a:cs typeface="Times New Roman"/>
            </a:endParaRPr>
          </a:p>
          <a:p>
            <a:pPr>
              <a:defRPr/>
            </a:pPr>
            <a:r>
              <a:rPr lang="nl-NL" sz="1400" dirty="0">
                <a:latin typeface="Times New Roman"/>
                <a:cs typeface="Times New Roman"/>
              </a:rPr>
              <a:t> </a:t>
            </a:r>
            <a:r>
              <a:rPr lang="nl-NL" dirty="0">
                <a:latin typeface="Arial" charset="0"/>
              </a:rPr>
              <a:t> </a:t>
            </a:r>
            <a:endParaRPr lang="nl-NL" sz="1400" dirty="0">
              <a:latin typeface="Times New Roman"/>
              <a:ea typeface="Times New Roman"/>
              <a:cs typeface="Times New Roman"/>
            </a:endParaRPr>
          </a:p>
          <a:p>
            <a:pPr>
              <a:defRPr/>
            </a:pPr>
            <a:endParaRPr lang="nl-NL" dirty="0">
              <a:latin typeface="Arial"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429001"/>
            <a:ext cx="2592388"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524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3" presetClass="entr" presetSubtype="1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057401" y="228601"/>
            <a:ext cx="79343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b="1">
                <a:cs typeface="Times New Roman" panose="02020603050405020304" pitchFamily="18" charset="0"/>
              </a:rPr>
              <a:t>Hoofdstuk 5</a:t>
            </a:r>
            <a:endParaRPr lang="nl-NL" altLang="nl-NL" sz="1600"/>
          </a:p>
          <a:p>
            <a:r>
              <a:rPr lang="nl-NL" altLang="nl-NL" sz="1600">
                <a:cs typeface="Times New Roman" panose="02020603050405020304" pitchFamily="18" charset="0"/>
              </a:rPr>
              <a:t>Stel dat Ewout na de vrijmarkt het volgende overzicht van opbrengsten en kosten had:</a:t>
            </a:r>
            <a:endParaRPr lang="nl-NL" altLang="nl-NL" sz="1600"/>
          </a:p>
        </p:txBody>
      </p:sp>
      <p:graphicFrame>
        <p:nvGraphicFramePr>
          <p:cNvPr id="4254" name="Group 158"/>
          <p:cNvGraphicFramePr>
            <a:graphicFrameLocks noGrp="1"/>
          </p:cNvGraphicFramePr>
          <p:nvPr/>
        </p:nvGraphicFramePr>
        <p:xfrm>
          <a:off x="3733800" y="838200"/>
          <a:ext cx="5410200" cy="2085976"/>
        </p:xfrm>
        <a:graphic>
          <a:graphicData uri="http://schemas.openxmlformats.org/drawingml/2006/table">
            <a:tbl>
              <a:tblPr/>
              <a:tblGrid>
                <a:gridCol w="1001713"/>
                <a:gridCol w="1952625"/>
                <a:gridCol w="635000"/>
                <a:gridCol w="1820862"/>
              </a:tblGrid>
              <a:tr h="828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Verkoopprijs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afzet</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Inkoopprijs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€ 7,50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60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€ 2,50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€ 1,00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€ 1,10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2" name="Rectangle 108"/>
          <p:cNvSpPr>
            <a:spLocks noChangeArrowheads="1"/>
          </p:cNvSpPr>
          <p:nvPr/>
        </p:nvSpPr>
        <p:spPr bwMode="auto">
          <a:xfrm>
            <a:off x="3810000" y="270192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sz="1600"/>
          </a:p>
        </p:txBody>
      </p:sp>
      <p:graphicFrame>
        <p:nvGraphicFramePr>
          <p:cNvPr id="4393" name="Group 297"/>
          <p:cNvGraphicFramePr>
            <a:graphicFrameLocks noGrp="1"/>
          </p:cNvGraphicFramePr>
          <p:nvPr/>
        </p:nvGraphicFramePr>
        <p:xfrm>
          <a:off x="1676400" y="1524001"/>
          <a:ext cx="1981200" cy="2362201"/>
        </p:xfrm>
        <a:graphic>
          <a:graphicData uri="http://schemas.openxmlformats.org/drawingml/2006/table">
            <a:tbl>
              <a:tblPr/>
              <a:tblGrid>
                <a:gridCol w="1411288"/>
                <a:gridCol w="569912"/>
              </a:tblGrid>
              <a:tr h="5826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Kosten van die dag</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nl-NL"/>
                    </a:p>
                  </a:txBody>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Huur standje</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€ 48</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Loonkosten zus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€ 35</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Overige kosten</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419" name="Group 323"/>
          <p:cNvGraphicFramePr>
            <a:graphicFrameLocks noGrp="1"/>
          </p:cNvGraphicFramePr>
          <p:nvPr/>
        </p:nvGraphicFramePr>
        <p:xfrm>
          <a:off x="3810000" y="3886200"/>
          <a:ext cx="4953000" cy="1830388"/>
        </p:xfrm>
        <a:graphic>
          <a:graphicData uri="http://schemas.openxmlformats.org/drawingml/2006/table">
            <a:tbl>
              <a:tblPr/>
              <a:tblGrid>
                <a:gridCol w="793750"/>
                <a:gridCol w="1190625"/>
                <a:gridCol w="312738"/>
                <a:gridCol w="1501775"/>
                <a:gridCol w="292100"/>
                <a:gridCol w="862012"/>
              </a:tblGrid>
              <a:tr h="518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Inkoopwaarde 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brutowinst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7,50 × 60 = 450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4,50 × 60 = 270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2,50 × 40 = 100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1,00 × 40 =   40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60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603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1,80 = 144</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1,10 =   88</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56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5334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Totaal</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€ 296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Rectangle 299"/>
          <p:cNvSpPr>
            <a:spLocks noChangeArrowheads="1"/>
          </p:cNvSpPr>
          <p:nvPr/>
        </p:nvSpPr>
        <p:spPr bwMode="auto">
          <a:xfrm>
            <a:off x="3657600" y="3505201"/>
            <a:ext cx="558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lphaLcPeriod"/>
            </a:pPr>
            <a:r>
              <a:rPr lang="nl-NL" altLang="nl-NL" b="1"/>
              <a:t>Bereken de brutowinst van Ewout op deze dag</a:t>
            </a:r>
          </a:p>
        </p:txBody>
      </p:sp>
      <p:sp>
        <p:nvSpPr>
          <p:cNvPr id="8276" name="Rectangle 300"/>
          <p:cNvSpPr>
            <a:spLocks noChangeArrowheads="1"/>
          </p:cNvSpPr>
          <p:nvPr/>
        </p:nvSpPr>
        <p:spPr bwMode="auto">
          <a:xfrm>
            <a:off x="2514600" y="5943601"/>
            <a:ext cx="548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b="1"/>
              <a:t>b. Bereken de nettowinst van Ewout op deze dag</a:t>
            </a:r>
          </a:p>
        </p:txBody>
      </p:sp>
      <p:sp>
        <p:nvSpPr>
          <p:cNvPr id="4418" name="Rectangle 322"/>
          <p:cNvSpPr>
            <a:spLocks noChangeArrowheads="1"/>
          </p:cNvSpPr>
          <p:nvPr/>
        </p:nvSpPr>
        <p:spPr bwMode="auto">
          <a:xfrm>
            <a:off x="2743200" y="6248400"/>
            <a:ext cx="6529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a:t>Nettowinst = brutowinst ─ bedrijfskosten = 296 – 48 – 35 – 40 = € 173 </a:t>
            </a:r>
          </a:p>
        </p:txBody>
      </p:sp>
      <p:sp>
        <p:nvSpPr>
          <p:cNvPr id="6" name="Titel 5"/>
          <p:cNvSpPr>
            <a:spLocks noGrp="1"/>
          </p:cNvSpPr>
          <p:nvPr>
            <p:ph type="title" idx="4294967295"/>
          </p:nvPr>
        </p:nvSpPr>
        <p:spPr>
          <a:xfrm>
            <a:off x="1828800" y="4406900"/>
            <a:ext cx="10363200" cy="1362075"/>
          </a:xfrm>
        </p:spPr>
        <p:txBody>
          <a:bodyPr>
            <a:normAutofit fontScale="90000"/>
          </a:bodyPr>
          <a:lstStyle/>
          <a:p>
            <a:r>
              <a:rPr lang="nl-NL" dirty="0" smtClean="0"/>
              <a:t/>
            </a:r>
            <a:br>
              <a:rPr lang="nl-NL" dirty="0" smtClean="0"/>
            </a:br>
            <a:r>
              <a:rPr lang="nl-NL" dirty="0"/>
              <a:t/>
            </a:r>
            <a:br>
              <a:rPr lang="nl-NL" dirty="0"/>
            </a:br>
            <a:endParaRPr lang="nl-NL" dirty="0"/>
          </a:p>
        </p:txBody>
      </p:sp>
    </p:spTree>
    <p:extLst>
      <p:ext uri="{BB962C8B-B14F-4D97-AF65-F5344CB8AC3E}">
        <p14:creationId xmlns:p14="http://schemas.microsoft.com/office/powerpoint/2010/main" val="964946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419"/>
                                        </p:tgtEl>
                                        <p:attrNameLst>
                                          <p:attrName>style.visibility</p:attrName>
                                        </p:attrNameLst>
                                      </p:cBhvr>
                                      <p:to>
                                        <p:strVal val="visible"/>
                                      </p:to>
                                    </p:set>
                                    <p:animEffect transition="in" filter="blinds(horizontal)">
                                      <p:cBhvr>
                                        <p:cTn id="7" dur="500"/>
                                        <p:tgtEl>
                                          <p:spTgt spid="4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18"/>
                                        </p:tgtEl>
                                        <p:attrNameLst>
                                          <p:attrName>style.visibility</p:attrName>
                                        </p:attrNameLst>
                                      </p:cBhvr>
                                      <p:to>
                                        <p:strVal val="visible"/>
                                      </p:to>
                                    </p:set>
                                    <p:animEffect transition="in" filter="blinds(horizontal)">
                                      <p:cBhvr>
                                        <p:cTn id="12" dur="500"/>
                                        <p:tgtEl>
                                          <p:spTgt spid="4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rentekosten</a:t>
            </a:r>
            <a:endParaRPr lang="nl-NL" dirty="0"/>
          </a:p>
        </p:txBody>
      </p:sp>
      <p:sp>
        <p:nvSpPr>
          <p:cNvPr id="3" name="Tijdelijke aanduiding voor inhoud 2"/>
          <p:cNvSpPr>
            <a:spLocks noGrp="1"/>
          </p:cNvSpPr>
          <p:nvPr>
            <p:ph idx="1"/>
          </p:nvPr>
        </p:nvSpPr>
        <p:spPr/>
        <p:txBody>
          <a:bodyPr/>
          <a:lstStyle/>
          <a:p>
            <a:r>
              <a:rPr lang="nl-NL" dirty="0" smtClean="0"/>
              <a:t>De meeste vaste bedrijfsmiddelen zijn aangeschaft met behulp van een lening. </a:t>
            </a:r>
          </a:p>
          <a:p>
            <a:r>
              <a:rPr lang="nl-NL" dirty="0" smtClean="0"/>
              <a:t>Gebouw </a:t>
            </a:r>
            <a:r>
              <a:rPr lang="nl-NL" dirty="0" smtClean="0">
                <a:sym typeface="Wingdings" panose="05000000000000000000" pitchFamily="2" charset="2"/>
              </a:rPr>
              <a:t> hypotheek</a:t>
            </a:r>
          </a:p>
          <a:p>
            <a:r>
              <a:rPr lang="nl-NL" dirty="0" smtClean="0">
                <a:sym typeface="Wingdings" panose="05000000000000000000" pitchFamily="2" charset="2"/>
              </a:rPr>
              <a:t>Auto  korte looptijd lening</a:t>
            </a:r>
          </a:p>
          <a:p>
            <a:r>
              <a:rPr lang="nl-NL" dirty="0" smtClean="0">
                <a:sym typeface="Wingdings" panose="05000000000000000000" pitchFamily="2" charset="2"/>
              </a:rPr>
              <a:t>Machines  lange looptijd lening</a:t>
            </a:r>
          </a:p>
          <a:p>
            <a:r>
              <a:rPr lang="nl-NL" dirty="0" smtClean="0">
                <a:sym typeface="Wingdings" panose="05000000000000000000" pitchFamily="2" charset="2"/>
              </a:rPr>
              <a:t>Op al deze leningen los je een bepaald bedrag elke periode af en betaal je rente als vergoeding om dat geldbedrag te mogen lenen. </a:t>
            </a:r>
            <a:endParaRPr lang="nl-NL" dirty="0"/>
          </a:p>
        </p:txBody>
      </p:sp>
    </p:spTree>
    <p:extLst>
      <p:ext uri="{BB962C8B-B14F-4D97-AF65-F5344CB8AC3E}">
        <p14:creationId xmlns:p14="http://schemas.microsoft.com/office/powerpoint/2010/main" val="2847148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a:xfrm>
            <a:off x="609600" y="1600201"/>
            <a:ext cx="10972800" cy="4462760"/>
          </a:xfrm>
        </p:spPr>
        <p:txBody>
          <a:bodyPr>
            <a:spAutoFit/>
          </a:bodyPr>
          <a:lstStyle/>
          <a:p>
            <a:pPr lvl="1"/>
            <a:r>
              <a:rPr lang="nl-NL" dirty="0" smtClean="0"/>
              <a:t>Alle indirecte kosten worden niet toegekend aan een product</a:t>
            </a:r>
          </a:p>
          <a:p>
            <a:pPr lvl="1"/>
            <a:r>
              <a:rPr lang="nl-NL" dirty="0" smtClean="0"/>
              <a:t>Dus deze moet op een andere manier terug verdient worden</a:t>
            </a:r>
          </a:p>
          <a:p>
            <a:pPr lvl="1"/>
            <a:r>
              <a:rPr lang="nl-NL" dirty="0" smtClean="0"/>
              <a:t>Bedrijfskosten = gezamenlijke kosten</a:t>
            </a:r>
          </a:p>
          <a:p>
            <a:pPr lvl="1"/>
            <a:r>
              <a:rPr lang="nl-NL" dirty="0" smtClean="0"/>
              <a:t>Bedrijfskosten worden </a:t>
            </a:r>
            <a:r>
              <a:rPr lang="nl-NL" dirty="0" err="1" smtClean="0"/>
              <a:t>dmv</a:t>
            </a:r>
            <a:r>
              <a:rPr lang="nl-NL" dirty="0" smtClean="0"/>
              <a:t> opslag op de inkoopprijs doorberekend aan klanten. </a:t>
            </a:r>
          </a:p>
          <a:p>
            <a:pPr lvl="1"/>
            <a:r>
              <a:rPr lang="nl-NL" dirty="0" smtClean="0"/>
              <a:t>In formule: inkoopprijs + brutowinstopslag = verkoopprijs </a:t>
            </a:r>
            <a:r>
              <a:rPr lang="nl-NL" dirty="0" err="1" smtClean="0"/>
              <a:t>excl</a:t>
            </a:r>
            <a:r>
              <a:rPr lang="nl-NL" dirty="0" smtClean="0"/>
              <a:t> BTW</a:t>
            </a:r>
          </a:p>
          <a:p>
            <a:pPr lvl="1"/>
            <a:r>
              <a:rPr lang="nl-NL" dirty="0"/>
              <a:t> </a:t>
            </a:r>
            <a:r>
              <a:rPr lang="nl-NL" dirty="0" smtClean="0"/>
              <a:t>in de brutowinstopslag moet ook meegenomen worden dat sommige artikelen minder verkopen en dus voor een lagere prijs weg gaat</a:t>
            </a:r>
            <a:endParaRPr lang="nl-NL" dirty="0"/>
          </a:p>
        </p:txBody>
      </p:sp>
    </p:spTree>
    <p:extLst>
      <p:ext uri="{BB962C8B-B14F-4D97-AF65-F5344CB8AC3E}">
        <p14:creationId xmlns:p14="http://schemas.microsoft.com/office/powerpoint/2010/main" val="34769472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p:txBody>
          <a:bodyPr/>
          <a:lstStyle/>
          <a:p>
            <a:r>
              <a:rPr lang="nl-NL" dirty="0" smtClean="0"/>
              <a:t>Voorbeeld </a:t>
            </a:r>
          </a:p>
          <a:p>
            <a:r>
              <a:rPr lang="nl-NL" dirty="0" smtClean="0"/>
              <a:t>Inkoopprijs € 35,-</a:t>
            </a:r>
          </a:p>
          <a:p>
            <a:r>
              <a:rPr lang="nl-NL" dirty="0" smtClean="0"/>
              <a:t>Brutowinstopslag 70%</a:t>
            </a:r>
          </a:p>
          <a:p>
            <a:r>
              <a:rPr lang="nl-NL" dirty="0" smtClean="0"/>
              <a:t>Wat is de verkoopprijs </a:t>
            </a:r>
            <a:r>
              <a:rPr lang="nl-NL" dirty="0" err="1" smtClean="0"/>
              <a:t>excl</a:t>
            </a:r>
            <a:r>
              <a:rPr lang="nl-NL" dirty="0" smtClean="0"/>
              <a:t> BTW?</a:t>
            </a:r>
          </a:p>
          <a:p>
            <a:pPr lvl="1"/>
            <a:r>
              <a:rPr lang="nl-NL" dirty="0" smtClean="0"/>
              <a:t>Inkoopprijs 				€ 35</a:t>
            </a:r>
          </a:p>
          <a:p>
            <a:pPr marL="400050" lvl="1" indent="0">
              <a:buNone/>
            </a:pPr>
            <a:r>
              <a:rPr lang="nl-NL" dirty="0" smtClean="0"/>
              <a:t>   brutowinstopslag €35/100 x 70 = 	€ 24,50</a:t>
            </a:r>
          </a:p>
          <a:p>
            <a:pPr marL="400050" lvl="1" indent="0">
              <a:buNone/>
            </a:pPr>
            <a:r>
              <a:rPr lang="nl-NL" dirty="0"/>
              <a:t> </a:t>
            </a:r>
            <a:r>
              <a:rPr lang="nl-NL" dirty="0" smtClean="0"/>
              <a:t>  verkoopprijs </a:t>
            </a:r>
            <a:r>
              <a:rPr lang="nl-NL" dirty="0" err="1" smtClean="0"/>
              <a:t>excl</a:t>
            </a:r>
            <a:r>
              <a:rPr lang="nl-NL" dirty="0" smtClean="0"/>
              <a:t> Btw			€ 59,50</a:t>
            </a:r>
            <a:endParaRPr lang="nl-NL" dirty="0"/>
          </a:p>
        </p:txBody>
      </p:sp>
    </p:spTree>
    <p:extLst>
      <p:ext uri="{BB962C8B-B14F-4D97-AF65-F5344CB8AC3E}">
        <p14:creationId xmlns:p14="http://schemas.microsoft.com/office/powerpoint/2010/main" val="109192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lstStyle/>
          <a:p>
            <a:pPr lvl="1"/>
            <a:r>
              <a:rPr lang="nl-NL" dirty="0" smtClean="0"/>
              <a:t>Inkoopprijs + brutowinstopslag = verkoopprijs </a:t>
            </a:r>
            <a:r>
              <a:rPr lang="nl-NL" dirty="0" err="1" smtClean="0"/>
              <a:t>excl</a:t>
            </a:r>
            <a:r>
              <a:rPr lang="nl-NL" dirty="0" smtClean="0"/>
              <a:t> BTW</a:t>
            </a:r>
          </a:p>
          <a:p>
            <a:pPr lvl="1"/>
            <a:r>
              <a:rPr lang="nl-NL" dirty="0" smtClean="0"/>
              <a:t>Verkoopprijs </a:t>
            </a:r>
            <a:r>
              <a:rPr lang="nl-NL" dirty="0" err="1" smtClean="0"/>
              <a:t>excl</a:t>
            </a:r>
            <a:r>
              <a:rPr lang="nl-NL" dirty="0" smtClean="0"/>
              <a:t> BTW + BTW = Verkoopprijs </a:t>
            </a:r>
            <a:r>
              <a:rPr lang="nl-NL" dirty="0" err="1" smtClean="0"/>
              <a:t>incl</a:t>
            </a:r>
            <a:r>
              <a:rPr lang="nl-NL" dirty="0" smtClean="0"/>
              <a:t> BTW</a:t>
            </a:r>
          </a:p>
          <a:p>
            <a:pPr lvl="1"/>
            <a:r>
              <a:rPr lang="nl-NL" dirty="0" smtClean="0"/>
              <a:t>Verkoopprijs is een voorlopige verkoopprijs</a:t>
            </a:r>
          </a:p>
          <a:p>
            <a:r>
              <a:rPr lang="nl-NL" dirty="0" smtClean="0"/>
              <a:t>Producent kan zelf prijs naar boven of naar beneden afronden.</a:t>
            </a:r>
          </a:p>
          <a:p>
            <a:r>
              <a:rPr lang="nl-NL" dirty="0" smtClean="0"/>
              <a:t>Denk aan psychologische prijs</a:t>
            </a:r>
            <a:endParaRPr lang="nl-NL" dirty="0"/>
          </a:p>
        </p:txBody>
      </p:sp>
    </p:spTree>
    <p:extLst>
      <p:ext uri="{BB962C8B-B14F-4D97-AF65-F5344CB8AC3E}">
        <p14:creationId xmlns:p14="http://schemas.microsoft.com/office/powerpoint/2010/main" val="177231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5643" y="454002"/>
            <a:ext cx="10972800" cy="1143000"/>
          </a:xfrm>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normAutofit fontScale="25000" lnSpcReduction="20000"/>
          </a:bodyPr>
          <a:lstStyle/>
          <a:p>
            <a:r>
              <a:rPr lang="nl-NL" sz="11200" dirty="0" smtClean="0"/>
              <a:t>Voorbeeld: De heer van </a:t>
            </a:r>
            <a:r>
              <a:rPr lang="nl-NL" sz="11200" dirty="0" err="1" smtClean="0"/>
              <a:t>Blummel</a:t>
            </a:r>
            <a:r>
              <a:rPr lang="nl-NL" sz="11200" dirty="0" smtClean="0"/>
              <a:t> van hoveniersbedrijf hanteert voor de coniferen een brutowinstopslag van 65%. Vorige week kocht de heer van </a:t>
            </a:r>
            <a:r>
              <a:rPr lang="nl-NL" sz="11200" dirty="0" err="1" smtClean="0"/>
              <a:t>Blummel</a:t>
            </a:r>
            <a:r>
              <a:rPr lang="nl-NL" sz="11200" dirty="0" smtClean="0"/>
              <a:t> op de veiling van Aalsmeer 40 coniferen voor een prijs van €3,75 per stuk. Nu staat er een klant voor hem en die wil graag al deze 40 coniferen kopen. Welke prijs zou jij hem adviseren?</a:t>
            </a:r>
          </a:p>
          <a:p>
            <a:pPr lvl="2"/>
            <a:r>
              <a:rPr lang="nl-NL" sz="11200" dirty="0" smtClean="0"/>
              <a:t>Inkoopprijs 40 x €3,75=						€ 150,--</a:t>
            </a:r>
          </a:p>
          <a:p>
            <a:pPr lvl="2"/>
            <a:r>
              <a:rPr lang="nl-NL" sz="11200" dirty="0" smtClean="0"/>
              <a:t>Brutowinstopslag </a:t>
            </a:r>
            <a:r>
              <a:rPr lang="nl-NL" sz="11200" dirty="0"/>
              <a:t>€ 150 /100 * 65 =		</a:t>
            </a:r>
            <a:r>
              <a:rPr lang="nl-NL" sz="11200" dirty="0" smtClean="0"/>
              <a:t>		</a:t>
            </a:r>
            <a:r>
              <a:rPr lang="nl-NL" sz="11200" u="sng" dirty="0" smtClean="0"/>
              <a:t>€   97,50</a:t>
            </a:r>
          </a:p>
          <a:p>
            <a:pPr lvl="2"/>
            <a:r>
              <a:rPr lang="nl-NL" sz="11200" dirty="0"/>
              <a:t>Verkoopprijs </a:t>
            </a:r>
            <a:r>
              <a:rPr lang="nl-NL" sz="11200" dirty="0" err="1"/>
              <a:t>excl</a:t>
            </a:r>
            <a:r>
              <a:rPr lang="nl-NL" sz="11200" dirty="0"/>
              <a:t> BTW				</a:t>
            </a:r>
            <a:r>
              <a:rPr lang="nl-NL" sz="11200" dirty="0" smtClean="0"/>
              <a:t>		€ 247,50</a:t>
            </a:r>
          </a:p>
          <a:p>
            <a:pPr lvl="2"/>
            <a:r>
              <a:rPr lang="nl-NL" sz="11200" dirty="0"/>
              <a:t>BTW 21%= € 247,50/100*21 =			</a:t>
            </a:r>
            <a:r>
              <a:rPr lang="nl-NL" sz="11200" dirty="0" smtClean="0"/>
              <a:t>	</a:t>
            </a:r>
            <a:r>
              <a:rPr lang="nl-NL" sz="11200" u="sng" dirty="0" smtClean="0"/>
              <a:t>€   51,98</a:t>
            </a:r>
          </a:p>
          <a:p>
            <a:pPr lvl="2"/>
            <a:r>
              <a:rPr lang="nl-NL" sz="11200" dirty="0"/>
              <a:t>Verkoopprijs inclusief BTW			</a:t>
            </a:r>
            <a:r>
              <a:rPr lang="nl-NL" sz="11200" dirty="0" smtClean="0"/>
              <a:t>		€ </a:t>
            </a:r>
            <a:r>
              <a:rPr lang="nl-NL" sz="11200" dirty="0"/>
              <a:t>299,48</a:t>
            </a:r>
          </a:p>
          <a:p>
            <a:pPr lvl="2"/>
            <a:endParaRPr lang="nl-NL" sz="11200" u="sng" dirty="0" smtClean="0"/>
          </a:p>
          <a:p>
            <a:pPr lvl="2"/>
            <a:endParaRPr lang="nl-NL" dirty="0"/>
          </a:p>
          <a:p>
            <a:pPr lvl="2"/>
            <a:endParaRPr lang="nl-NL" dirty="0" smtClean="0"/>
          </a:p>
          <a:p>
            <a:pPr lvl="2"/>
            <a:endParaRPr lang="nl-NL" dirty="0" smtClean="0"/>
          </a:p>
          <a:p>
            <a:pPr marL="0" indent="0">
              <a:buNone/>
            </a:pPr>
            <a:r>
              <a:rPr lang="nl-NL" dirty="0"/>
              <a:t> </a:t>
            </a:r>
            <a:r>
              <a:rPr lang="nl-NL" dirty="0" smtClean="0"/>
              <a:t>    </a:t>
            </a:r>
            <a:endParaRPr lang="nl-NL" dirty="0"/>
          </a:p>
        </p:txBody>
      </p:sp>
    </p:spTree>
    <p:extLst>
      <p:ext uri="{BB962C8B-B14F-4D97-AF65-F5344CB8AC3E}">
        <p14:creationId xmlns:p14="http://schemas.microsoft.com/office/powerpoint/2010/main" val="41017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Omrekenfactor= het opslagpercentage + BTW percentage</a:t>
            </a:r>
          </a:p>
          <a:p>
            <a:r>
              <a:rPr lang="nl-NL" dirty="0" smtClean="0"/>
              <a:t>Voorbeeld: coniferen daarvan was het opslagpercentage 65%. De BTW was 21%. </a:t>
            </a:r>
          </a:p>
          <a:p>
            <a:pPr marL="0" indent="0">
              <a:buNone/>
            </a:pPr>
            <a:r>
              <a:rPr lang="nl-NL" dirty="0"/>
              <a:t> </a:t>
            </a:r>
            <a:r>
              <a:rPr lang="nl-NL" dirty="0" smtClean="0"/>
              <a:t>  inkoopprijs artikel			100,00%</a:t>
            </a:r>
          </a:p>
          <a:p>
            <a:pPr marL="0" indent="0">
              <a:buNone/>
            </a:pPr>
            <a:r>
              <a:rPr lang="nl-NL" dirty="0"/>
              <a:t> </a:t>
            </a:r>
            <a:r>
              <a:rPr lang="nl-NL" dirty="0" smtClean="0"/>
              <a:t>  brutowinstopslag		  	  65,00%</a:t>
            </a:r>
          </a:p>
          <a:p>
            <a:pPr marL="0" indent="0">
              <a:buNone/>
            </a:pPr>
            <a:r>
              <a:rPr lang="nl-NL" dirty="0"/>
              <a:t> </a:t>
            </a:r>
            <a:r>
              <a:rPr lang="nl-NL" dirty="0" smtClean="0"/>
              <a:t>  verkoopprijs </a:t>
            </a:r>
            <a:r>
              <a:rPr lang="nl-NL" dirty="0" err="1" smtClean="0"/>
              <a:t>excl</a:t>
            </a:r>
            <a:r>
              <a:rPr lang="nl-NL" dirty="0" smtClean="0"/>
              <a:t> BTW			165,00%</a:t>
            </a:r>
          </a:p>
          <a:p>
            <a:pPr marL="0" indent="0">
              <a:buNone/>
            </a:pPr>
            <a:r>
              <a:rPr lang="nl-NL" dirty="0"/>
              <a:t> </a:t>
            </a:r>
            <a:r>
              <a:rPr lang="nl-NL" dirty="0" smtClean="0"/>
              <a:t>  BTW 21%= 165%/100 *21%	     	  34,65%</a:t>
            </a:r>
          </a:p>
          <a:p>
            <a:pPr marL="0" indent="0">
              <a:buNone/>
            </a:pPr>
            <a:r>
              <a:rPr lang="nl-NL" dirty="0"/>
              <a:t> </a:t>
            </a:r>
            <a:r>
              <a:rPr lang="nl-NL" dirty="0" smtClean="0"/>
              <a:t>  voorlopige verkoopprijs </a:t>
            </a:r>
            <a:r>
              <a:rPr lang="nl-NL" dirty="0" err="1" smtClean="0"/>
              <a:t>incl</a:t>
            </a:r>
            <a:r>
              <a:rPr lang="nl-NL" dirty="0" smtClean="0"/>
              <a:t> BTW	199,65%</a:t>
            </a:r>
          </a:p>
          <a:p>
            <a:pPr marL="0" indent="0">
              <a:buNone/>
            </a:pPr>
            <a:r>
              <a:rPr lang="nl-NL" dirty="0"/>
              <a:t> </a:t>
            </a:r>
            <a:r>
              <a:rPr lang="nl-NL" dirty="0" smtClean="0"/>
              <a:t>Conclusie de voorlopige verkoopprijs </a:t>
            </a:r>
            <a:r>
              <a:rPr lang="nl-NL" dirty="0" err="1" smtClean="0"/>
              <a:t>incl</a:t>
            </a:r>
            <a:r>
              <a:rPr lang="nl-NL" dirty="0" smtClean="0"/>
              <a:t> BTW is 199,65% van de inkoopprijs</a:t>
            </a:r>
          </a:p>
        </p:txBody>
      </p:sp>
    </p:spTree>
    <p:extLst>
      <p:ext uri="{BB962C8B-B14F-4D97-AF65-F5344CB8AC3E}">
        <p14:creationId xmlns:p14="http://schemas.microsoft.com/office/powerpoint/2010/main" val="15731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Vanuit percentages kun je nu heel makkelijk een omrekenfactor bepalen.</a:t>
            </a:r>
          </a:p>
          <a:p>
            <a:r>
              <a:rPr lang="nl-NL" dirty="0" smtClean="0"/>
              <a:t>Het percentage doe je delen door 100</a:t>
            </a:r>
          </a:p>
          <a:p>
            <a:r>
              <a:rPr lang="nl-NL" dirty="0" smtClean="0"/>
              <a:t>Dus 199,65%/100 = 1,99</a:t>
            </a:r>
          </a:p>
          <a:p>
            <a:r>
              <a:rPr lang="nl-NL" dirty="0" smtClean="0"/>
              <a:t>Meestal rond je dit af naar 2</a:t>
            </a:r>
          </a:p>
          <a:p>
            <a:r>
              <a:rPr lang="nl-NL" dirty="0" smtClean="0"/>
              <a:t>Uit het voorbeeld €3,75 (coniferen per stuk) x 40 stuks = € 150,=</a:t>
            </a:r>
          </a:p>
          <a:p>
            <a:r>
              <a:rPr lang="nl-NL" dirty="0" smtClean="0"/>
              <a:t>€ 150,= x 2 (omrekenfactor) = € 300,=</a:t>
            </a:r>
          </a:p>
          <a:p>
            <a:r>
              <a:rPr lang="nl-NL" dirty="0" smtClean="0"/>
              <a:t>Dus klopt dit weer aardig met ons rekenvoorbeeld</a:t>
            </a:r>
          </a:p>
          <a:p>
            <a:endParaRPr lang="nl-NL" dirty="0"/>
          </a:p>
        </p:txBody>
      </p:sp>
    </p:spTree>
    <p:extLst>
      <p:ext uri="{BB962C8B-B14F-4D97-AF65-F5344CB8AC3E}">
        <p14:creationId xmlns:p14="http://schemas.microsoft.com/office/powerpoint/2010/main" val="16245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adviesprijzen</a:t>
            </a:r>
            <a:endParaRPr lang="nl-NL" dirty="0"/>
          </a:p>
        </p:txBody>
      </p:sp>
      <p:sp>
        <p:nvSpPr>
          <p:cNvPr id="3" name="Tijdelijke aanduiding voor inhoud 2"/>
          <p:cNvSpPr>
            <a:spLocks noGrp="1"/>
          </p:cNvSpPr>
          <p:nvPr>
            <p:ph idx="1"/>
          </p:nvPr>
        </p:nvSpPr>
        <p:spPr/>
        <p:txBody>
          <a:bodyPr/>
          <a:lstStyle/>
          <a:p>
            <a:r>
              <a:rPr lang="nl-NL" dirty="0" smtClean="0"/>
              <a:t>Je kunt als detaillist wel zelf de prijzen bepalen maar als de fabrikant een adviesprijs geeft dan </a:t>
            </a:r>
            <a:r>
              <a:rPr lang="nl-NL" dirty="0" err="1" smtClean="0"/>
              <a:t>zul</a:t>
            </a:r>
            <a:r>
              <a:rPr lang="nl-NL" dirty="0" smtClean="0"/>
              <a:t> jij je daar als detaillist toch redelijk strak aan houden. Namelijk deze adviesprijzen wordt overal overgenomen. Dus als de concurrent een prijs vraagt volgens de adviesprijs maar jij bent duurder dan </a:t>
            </a:r>
            <a:r>
              <a:rPr lang="nl-NL" dirty="0" err="1" smtClean="0"/>
              <a:t>zul</a:t>
            </a:r>
            <a:r>
              <a:rPr lang="nl-NL" dirty="0" smtClean="0"/>
              <a:t> je veel minder verkopen. </a:t>
            </a:r>
            <a:endParaRPr lang="nl-NL" dirty="0"/>
          </a:p>
        </p:txBody>
      </p:sp>
    </p:spTree>
    <p:extLst>
      <p:ext uri="{BB962C8B-B14F-4D97-AF65-F5344CB8AC3E}">
        <p14:creationId xmlns:p14="http://schemas.microsoft.com/office/powerpoint/2010/main" val="30711503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2.4 constante en variabele kosten</a:t>
            </a:r>
            <a:endParaRPr lang="nl-NL" dirty="0"/>
          </a:p>
        </p:txBody>
      </p:sp>
      <p:sp>
        <p:nvSpPr>
          <p:cNvPr id="4" name="Onder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184902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 kosten</a:t>
            </a:r>
            <a:endParaRPr lang="nl-NL" dirty="0"/>
          </a:p>
        </p:txBody>
      </p:sp>
      <p:sp>
        <p:nvSpPr>
          <p:cNvPr id="3" name="Tijdelijke aanduiding voor inhoud 2"/>
          <p:cNvSpPr>
            <a:spLocks noGrp="1"/>
          </p:cNvSpPr>
          <p:nvPr>
            <p:ph idx="1"/>
          </p:nvPr>
        </p:nvSpPr>
        <p:spPr/>
        <p:txBody>
          <a:bodyPr/>
          <a:lstStyle/>
          <a:p>
            <a:r>
              <a:rPr lang="nl-NL" dirty="0" smtClean="0"/>
              <a:t>Constante kosten: kosten die je altijd hebt</a:t>
            </a:r>
          </a:p>
          <a:p>
            <a:r>
              <a:rPr lang="nl-NL" dirty="0" smtClean="0"/>
              <a:t>Voorbeelden: huisvestigingskosten, </a:t>
            </a:r>
            <a:r>
              <a:rPr lang="nl-NL" dirty="0" err="1" smtClean="0"/>
              <a:t>electra</a:t>
            </a:r>
            <a:r>
              <a:rPr lang="nl-NL" dirty="0" smtClean="0"/>
              <a:t>, afschrijvingen, loonkosten</a:t>
            </a:r>
          </a:p>
          <a:p>
            <a:r>
              <a:rPr lang="nl-NL" dirty="0" smtClean="0"/>
              <a:t>Deze moet je terugverdienen om als bedrijf te overleven</a:t>
            </a:r>
          </a:p>
          <a:p>
            <a:r>
              <a:rPr lang="nl-NL" dirty="0" smtClean="0"/>
              <a:t>De kostprijs per product moet ervoor zorgen dat we deze constante kosten terugverdienen</a:t>
            </a:r>
          </a:p>
          <a:p>
            <a:r>
              <a:rPr lang="nl-NL" dirty="0" smtClean="0"/>
              <a:t>Hoe berekenen we dit</a:t>
            </a:r>
          </a:p>
          <a:p>
            <a:endParaRPr lang="nl-NL" dirty="0" smtClean="0"/>
          </a:p>
          <a:p>
            <a:endParaRPr lang="nl-NL" dirty="0" smtClean="0"/>
          </a:p>
          <a:p>
            <a:endParaRPr lang="nl-NL" dirty="0"/>
          </a:p>
        </p:txBody>
      </p:sp>
    </p:spTree>
    <p:extLst>
      <p:ext uri="{BB962C8B-B14F-4D97-AF65-F5344CB8AC3E}">
        <p14:creationId xmlns:p14="http://schemas.microsoft.com/office/powerpoint/2010/main" val="14939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2.4.1 constante kosten</a:t>
            </a:r>
            <a:endParaRPr lang="nl-NL" dirty="0"/>
          </a:p>
        </p:txBody>
      </p:sp>
      <p:sp>
        <p:nvSpPr>
          <p:cNvPr id="3" name="Tijdelijke aanduiding voor inhoud 2"/>
          <p:cNvSpPr>
            <a:spLocks noGrp="1"/>
          </p:cNvSpPr>
          <p:nvPr>
            <p:ph idx="1"/>
          </p:nvPr>
        </p:nvSpPr>
        <p:spPr/>
        <p:txBody>
          <a:bodyPr/>
          <a:lstStyle/>
          <a:p>
            <a:r>
              <a:rPr lang="nl-NL" dirty="0" smtClean="0"/>
              <a:t>Technische productie: wat kan er maximaal gemaakt worden</a:t>
            </a:r>
          </a:p>
          <a:p>
            <a:r>
              <a:rPr lang="nl-NL" dirty="0" smtClean="0"/>
              <a:t>Normale productie: de productie die je gemiddeld per jaar behaald. </a:t>
            </a:r>
          </a:p>
          <a:p>
            <a:r>
              <a:rPr lang="nl-NL" dirty="0" smtClean="0"/>
              <a:t>Om nu de kostprijs per product uit te rekenen:</a:t>
            </a:r>
          </a:p>
          <a:p>
            <a:r>
              <a:rPr lang="nl-NL" dirty="0" smtClean="0"/>
              <a:t>Constante kosten / normale productie oftewel c/n</a:t>
            </a:r>
          </a:p>
          <a:p>
            <a:endParaRPr lang="nl-NL" dirty="0" smtClean="0"/>
          </a:p>
          <a:p>
            <a:endParaRPr lang="nl-NL" dirty="0"/>
          </a:p>
        </p:txBody>
      </p:sp>
    </p:spTree>
    <p:extLst>
      <p:ext uri="{BB962C8B-B14F-4D97-AF65-F5344CB8AC3E}">
        <p14:creationId xmlns:p14="http://schemas.microsoft.com/office/powerpoint/2010/main" val="277860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Bedrijf A heeft een gebouw met een waarde van € 500.000,-. Hiervan is 80% d.m.v. een hypotheek gefinancierd. Deze lening heeft een looptijd van 30 jaar en een rente van 4,5% per jaar. Wat betaalt Bedrijf A in totaal per jaar aan deze hypotheek. </a:t>
            </a:r>
          </a:p>
          <a:p>
            <a:r>
              <a:rPr lang="nl-NL" dirty="0" smtClean="0"/>
              <a:t>Hypotheekbedrag is € 500.000 x 80% = € 400.000,-</a:t>
            </a:r>
          </a:p>
          <a:p>
            <a:r>
              <a:rPr lang="nl-NL" dirty="0" smtClean="0"/>
              <a:t>Aflossing is € 400.000 / 30 = € 13.333,33</a:t>
            </a:r>
          </a:p>
          <a:p>
            <a:r>
              <a:rPr lang="nl-NL" dirty="0" smtClean="0"/>
              <a:t>Rente is € 400.000 / 100 x 4,5= € 18.000,-</a:t>
            </a:r>
          </a:p>
          <a:p>
            <a:r>
              <a:rPr lang="nl-NL" dirty="0" smtClean="0"/>
              <a:t>Totale kosten = € 13.333,33 + € 18.000 = € 31.333,33</a:t>
            </a:r>
            <a:br>
              <a:rPr lang="nl-NL" dirty="0" smtClean="0"/>
            </a:br>
            <a:endParaRPr lang="nl-NL" dirty="0"/>
          </a:p>
        </p:txBody>
      </p:sp>
    </p:spTree>
    <p:extLst>
      <p:ext uri="{BB962C8B-B14F-4D97-AF65-F5344CB8AC3E}">
        <p14:creationId xmlns:p14="http://schemas.microsoft.com/office/powerpoint/2010/main" val="307506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smtClean="0"/>
              <a:t>Meestal is er meer of minder geproduceerd dan verwacht. </a:t>
            </a:r>
          </a:p>
          <a:p>
            <a:r>
              <a:rPr lang="nl-NL" dirty="0" smtClean="0"/>
              <a:t>Als we meer produceren dan verwacht dan maken we winst (overbezetting), bij minder dus verlies (onderbezetting)</a:t>
            </a:r>
          </a:p>
          <a:p>
            <a:r>
              <a:rPr lang="nl-NL" dirty="0" smtClean="0"/>
              <a:t>In formule: (Werkelijke productie-normale productie) x constante kosten per artikel</a:t>
            </a:r>
            <a:endParaRPr lang="nl-NL" dirty="0"/>
          </a:p>
        </p:txBody>
      </p:sp>
    </p:spTree>
    <p:extLst>
      <p:ext uri="{BB962C8B-B14F-4D97-AF65-F5344CB8AC3E}">
        <p14:creationId xmlns:p14="http://schemas.microsoft.com/office/powerpoint/2010/main" val="6877762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 constante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Hypotheekkosten € 35.000</a:t>
            </a:r>
          </a:p>
          <a:p>
            <a:r>
              <a:rPr lang="nl-NL" dirty="0" smtClean="0"/>
              <a:t>Personeelskosten € 240.000</a:t>
            </a:r>
          </a:p>
          <a:p>
            <a:r>
              <a:rPr lang="nl-NL" dirty="0" smtClean="0"/>
              <a:t>Grondstofkosten: € 60.000</a:t>
            </a:r>
          </a:p>
          <a:p>
            <a:r>
              <a:rPr lang="nl-NL" dirty="0" smtClean="0"/>
              <a:t>Electra € 15.000</a:t>
            </a:r>
          </a:p>
          <a:p>
            <a:r>
              <a:rPr lang="nl-NL" dirty="0" smtClean="0"/>
              <a:t>Normale bezetting 40.000</a:t>
            </a:r>
          </a:p>
          <a:p>
            <a:r>
              <a:rPr lang="nl-NL" dirty="0" smtClean="0"/>
              <a:t>Maximale bezetting 50.000</a:t>
            </a:r>
          </a:p>
          <a:p>
            <a:r>
              <a:rPr lang="nl-NL" dirty="0" smtClean="0"/>
              <a:t>Werkelijke bezetting 43.000</a:t>
            </a:r>
          </a:p>
          <a:p>
            <a:r>
              <a:rPr lang="nl-NL" dirty="0" smtClean="0"/>
              <a:t>Bereken de bezettingswinst?</a:t>
            </a:r>
            <a:endParaRPr lang="nl-NL" dirty="0"/>
          </a:p>
        </p:txBody>
      </p:sp>
    </p:spTree>
    <p:extLst>
      <p:ext uri="{BB962C8B-B14F-4D97-AF65-F5344CB8AC3E}">
        <p14:creationId xmlns:p14="http://schemas.microsoft.com/office/powerpoint/2010/main" val="12531197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Constante kosten: Hypotheekkosten, loonkosten en </a:t>
            </a:r>
            <a:r>
              <a:rPr lang="nl-NL" dirty="0" err="1" smtClean="0"/>
              <a:t>electra</a:t>
            </a:r>
            <a:r>
              <a:rPr lang="nl-NL" dirty="0" smtClean="0"/>
              <a:t> dus </a:t>
            </a:r>
          </a:p>
          <a:p>
            <a:pPr marL="0" indent="0">
              <a:buNone/>
            </a:pPr>
            <a:r>
              <a:rPr lang="nl-NL" dirty="0" smtClean="0"/>
              <a:t>€ 35.000 + € 240.000 + € 15.000 = € 290.000	</a:t>
            </a:r>
          </a:p>
          <a:p>
            <a:pPr marL="0" indent="0">
              <a:buNone/>
            </a:pPr>
            <a:r>
              <a:rPr lang="nl-NL" dirty="0" smtClean="0"/>
              <a:t>Constante kosten per product: constante kosten / normale productie: € 290.000 / 40.000 = € 7,25</a:t>
            </a:r>
          </a:p>
          <a:p>
            <a:pPr marL="0" indent="0">
              <a:buNone/>
            </a:pPr>
            <a:r>
              <a:rPr lang="nl-NL" dirty="0" smtClean="0"/>
              <a:t>Bezettingswinst: (werkelijke productie – normale productie) x constante kosten per artikel= (43.000-40.000)x € 7,25 =€ 21.750</a:t>
            </a:r>
          </a:p>
          <a:p>
            <a:pPr marL="0" indent="0">
              <a:buNone/>
            </a:pPr>
            <a:endParaRPr lang="nl-NL" dirty="0" smtClean="0"/>
          </a:p>
          <a:p>
            <a:pPr marL="0" indent="0">
              <a:buNone/>
            </a:pPr>
            <a:endParaRPr lang="nl-NL" dirty="0" smtClean="0"/>
          </a:p>
        </p:txBody>
      </p:sp>
    </p:spTree>
    <p:extLst>
      <p:ext uri="{BB962C8B-B14F-4D97-AF65-F5344CB8AC3E}">
        <p14:creationId xmlns:p14="http://schemas.microsoft.com/office/powerpoint/2010/main" val="112503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grafiek</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4031584"/>
              </p:ext>
            </p:extLst>
          </p:nvPr>
        </p:nvGraphicFramePr>
        <p:xfrm>
          <a:off x="4557713" y="1600200"/>
          <a:ext cx="7024687"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80097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Uitbreiding capaciteit</a:t>
            </a:r>
            <a:endParaRPr lang="nl-NL" dirty="0"/>
          </a:p>
        </p:txBody>
      </p:sp>
      <p:sp>
        <p:nvSpPr>
          <p:cNvPr id="3" name="Tijdelijke aanduiding voor inhoud 2"/>
          <p:cNvSpPr>
            <a:spLocks noGrp="1"/>
          </p:cNvSpPr>
          <p:nvPr>
            <p:ph idx="1"/>
          </p:nvPr>
        </p:nvSpPr>
        <p:spPr/>
        <p:txBody>
          <a:bodyPr/>
          <a:lstStyle/>
          <a:p>
            <a:r>
              <a:rPr lang="nl-NL" dirty="0" smtClean="0"/>
              <a:t>Bij regelmatige overbezetting moet je gaan denken of je misschien je bedrijf moet gaan vergroten</a:t>
            </a:r>
          </a:p>
          <a:p>
            <a:r>
              <a:rPr lang="nl-NL" dirty="0" smtClean="0"/>
              <a:t>Bij uitbreiding stijgen de constante kosten maar stijgt dan ook de kostprijs van het product?</a:t>
            </a:r>
            <a:endParaRPr lang="nl-NL" dirty="0"/>
          </a:p>
        </p:txBody>
      </p:sp>
    </p:spTree>
    <p:extLst>
      <p:ext uri="{BB962C8B-B14F-4D97-AF65-F5344CB8AC3E}">
        <p14:creationId xmlns:p14="http://schemas.microsoft.com/office/powerpoint/2010/main" val="21827475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Variabele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Per product worden er kosten gemaakt door de materialen die je gebruikt in je producten. Deze nemen meestal evenredig toe. </a:t>
            </a:r>
          </a:p>
          <a:p>
            <a:r>
              <a:rPr lang="nl-NL" dirty="0" smtClean="0"/>
              <a:t>Om de kosten per artikel uit te rekenen pak je de totale variabele kosten en deze deel je door de werkelijke productie. </a:t>
            </a:r>
          </a:p>
          <a:p>
            <a:r>
              <a:rPr lang="nl-NL" dirty="0" smtClean="0"/>
              <a:t>Degressief: kosten gaan omlaag als er meer producten worden gemaakt</a:t>
            </a:r>
          </a:p>
          <a:p>
            <a:r>
              <a:rPr lang="nl-NL" dirty="0" smtClean="0"/>
              <a:t>Progressief: kosten gaan omhoog als er meer producten worden gemaakt</a:t>
            </a:r>
            <a:endParaRPr lang="nl-NL" dirty="0"/>
          </a:p>
        </p:txBody>
      </p:sp>
    </p:spTree>
    <p:extLst>
      <p:ext uri="{BB962C8B-B14F-4D97-AF65-F5344CB8AC3E}">
        <p14:creationId xmlns:p14="http://schemas.microsoft.com/office/powerpoint/2010/main" val="29361824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Variabele kosten € 400.000 bij een productie van 50.000 producten. Wat zijn de variabele kosten?</a:t>
            </a:r>
          </a:p>
          <a:p>
            <a:pPr marL="0" indent="0">
              <a:buNone/>
            </a:pPr>
            <a:r>
              <a:rPr lang="nl-NL" dirty="0" smtClean="0"/>
              <a:t>V/W = € 400.000 / 50.000 = € 8,-</a:t>
            </a:r>
          </a:p>
          <a:p>
            <a:pPr marL="0" indent="0">
              <a:buNone/>
            </a:pPr>
            <a:r>
              <a:rPr lang="nl-NL" dirty="0" smtClean="0"/>
              <a:t>Jaar laten maakt dit bedrijf 60.000 producten met € 500.000 variabele kosten. Wat zijn nu de variabele kosten? Zijn deze variabele kosten proportioneel, degressief of progressief? </a:t>
            </a:r>
          </a:p>
          <a:p>
            <a:pPr marL="0" indent="0">
              <a:buNone/>
            </a:pPr>
            <a:r>
              <a:rPr lang="nl-NL" dirty="0" smtClean="0"/>
              <a:t>V/W = € 500.000 / 60.000= € 8,33 dus progressief</a:t>
            </a:r>
            <a:endParaRPr lang="nl-NL" dirty="0"/>
          </a:p>
        </p:txBody>
      </p:sp>
    </p:spTree>
    <p:extLst>
      <p:ext uri="{BB962C8B-B14F-4D97-AF65-F5344CB8AC3E}">
        <p14:creationId xmlns:p14="http://schemas.microsoft.com/office/powerpoint/2010/main" val="65902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 de kostprijs te berekenen gebruik je de formule=</a:t>
            </a:r>
          </a:p>
          <a:p>
            <a:r>
              <a:rPr lang="nl-NL" dirty="0" smtClean="0"/>
              <a:t>(C/N) + (V/W)</a:t>
            </a:r>
          </a:p>
          <a:p>
            <a:r>
              <a:rPr lang="nl-NL" dirty="0" smtClean="0"/>
              <a:t>Van een bedrijf hebben we de volgende gegevens:</a:t>
            </a:r>
          </a:p>
          <a:p>
            <a:pPr>
              <a:buFontTx/>
              <a:buChar char="-"/>
            </a:pPr>
            <a:r>
              <a:rPr lang="nl-NL" dirty="0" smtClean="0"/>
              <a:t>Constante kosten € 240.000</a:t>
            </a:r>
          </a:p>
          <a:p>
            <a:pPr>
              <a:buFontTx/>
              <a:buChar char="-"/>
            </a:pPr>
            <a:r>
              <a:rPr lang="nl-NL" dirty="0" smtClean="0"/>
              <a:t>Technische capaciteit: 40.000 artikelen</a:t>
            </a:r>
          </a:p>
          <a:p>
            <a:pPr>
              <a:buFontTx/>
              <a:buChar char="-"/>
            </a:pPr>
            <a:r>
              <a:rPr lang="nl-NL" dirty="0" smtClean="0"/>
              <a:t>Normale bezetting: 30.000</a:t>
            </a:r>
          </a:p>
          <a:p>
            <a:pPr>
              <a:buFontTx/>
              <a:buChar char="-"/>
            </a:pPr>
            <a:r>
              <a:rPr lang="nl-NL" dirty="0" smtClean="0"/>
              <a:t>Werkelijke bezetting: 32.000</a:t>
            </a:r>
          </a:p>
          <a:p>
            <a:pPr>
              <a:buFontTx/>
              <a:buChar char="-"/>
            </a:pPr>
            <a:r>
              <a:rPr lang="nl-NL" dirty="0" smtClean="0"/>
              <a:t>variabele kosten: € 350.000</a:t>
            </a:r>
          </a:p>
          <a:p>
            <a:pPr>
              <a:buFontTx/>
              <a:buChar char="-"/>
            </a:pPr>
            <a:r>
              <a:rPr lang="nl-NL" dirty="0" smtClean="0"/>
              <a:t>Wat is de kostprijs? </a:t>
            </a:r>
            <a:endParaRPr lang="nl-NL" dirty="0"/>
          </a:p>
        </p:txBody>
      </p:sp>
    </p:spTree>
    <p:extLst>
      <p:ext uri="{BB962C8B-B14F-4D97-AF65-F5344CB8AC3E}">
        <p14:creationId xmlns:p14="http://schemas.microsoft.com/office/powerpoint/2010/main" val="360142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lstStyle/>
          <a:p>
            <a:r>
              <a:rPr lang="nl-NL" dirty="0" smtClean="0"/>
              <a:t>C/N + V/W = kostprijs per product</a:t>
            </a:r>
          </a:p>
          <a:p>
            <a:r>
              <a:rPr lang="nl-NL" dirty="0" smtClean="0"/>
              <a:t>(240.000 / 30.000) + (350.000 / 32.000) = € 8 +€ 10,94= € 18,94</a:t>
            </a:r>
            <a:endParaRPr lang="nl-NL" dirty="0"/>
          </a:p>
        </p:txBody>
      </p:sp>
    </p:spTree>
    <p:extLst>
      <p:ext uri="{BB962C8B-B14F-4D97-AF65-F5344CB8AC3E}">
        <p14:creationId xmlns:p14="http://schemas.microsoft.com/office/powerpoint/2010/main" val="379007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smtClean="0"/>
              <a:t>Wanneer een ondernemer uit zijn constante kosten is gekomen dan kan hij er voor kiezen om zijn prijzen anders te berekenen. Bijvoorbeeld om een nieuwe klant binnen te slepen of een offerte binnen te krijgen. </a:t>
            </a:r>
          </a:p>
          <a:p>
            <a:r>
              <a:rPr lang="nl-NL" dirty="0" smtClean="0"/>
              <a:t>Nu kan hij kiezen om alleen de variabele kosten terug te verdienen met een winstopslag. </a:t>
            </a:r>
            <a:endParaRPr lang="nl-NL" dirty="0"/>
          </a:p>
        </p:txBody>
      </p:sp>
    </p:spTree>
    <p:extLst>
      <p:ext uri="{BB962C8B-B14F-4D97-AF65-F5344CB8AC3E}">
        <p14:creationId xmlns:p14="http://schemas.microsoft.com/office/powerpoint/2010/main" val="4133880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Kosten voor onderhoud, energie en verzekeringen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Onderhoudskosten worden meestal vastgelegd in een onderhoudscontract. Dit betekent dat je deze kosten redelijk vast staan. Als er geen rare dingen gebeuren weet je per maand wat je kosten zijn.</a:t>
            </a:r>
          </a:p>
          <a:p>
            <a:r>
              <a:rPr lang="nl-NL" dirty="0" smtClean="0"/>
              <a:t>Energiekosten ligt aan het verbruik. Meestal kun je van te voren al goed zien wat de kosten zijn. Je weet wat een machine verbruikt, je weet hoeveel uur je die machine aan hebt staan en je weet ook wat de energieprijs doet per jaar. Dit zorgt ervoor dat je deze kosten goed kunt begroten.</a:t>
            </a:r>
          </a:p>
          <a:p>
            <a:r>
              <a:rPr lang="nl-NL" dirty="0" smtClean="0"/>
              <a:t>Verzekeringspremie word vastgesteld op het moment dat je een machine koopt en deze zijn dus ook vast. </a:t>
            </a:r>
            <a:endParaRPr lang="nl-NL" dirty="0"/>
          </a:p>
        </p:txBody>
      </p:sp>
    </p:spTree>
    <p:extLst>
      <p:ext uri="{BB962C8B-B14F-4D97-AF65-F5344CB8AC3E}">
        <p14:creationId xmlns:p14="http://schemas.microsoft.com/office/powerpoint/2010/main" val="318215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2000"/>
                                        <p:tgtEl>
                                          <p:spTgt spid="3">
                                            <p:txEl>
                                              <p:pRg st="2" end="2"/>
                                            </p:txEl>
                                          </p:spTgt>
                                        </p:tgtEl>
                                      </p:cBhvr>
                                    </p:animEffect>
                                    <p:anim calcmode="lin" valueType="num">
                                      <p:cBhvr>
                                        <p:cTn id="4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het 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Ook wel break-evenpoint genoemd. Hierbij reken je uit wat het bedrijf moet produceren om uit de kosten te komen. </a:t>
            </a:r>
          </a:p>
          <a:p>
            <a:r>
              <a:rPr lang="nl-NL" dirty="0" smtClean="0"/>
              <a:t>Voorbeeldbedrijf heeft een slecht jaar. Normaal gesproken </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a:t>
            </a:r>
            <a:r>
              <a:rPr lang="nl-NL" dirty="0" smtClean="0"/>
              <a:t>30.000</a:t>
            </a:r>
            <a:endParaRPr lang="nl-NL" dirty="0"/>
          </a:p>
          <a:p>
            <a:pPr>
              <a:buFontTx/>
              <a:buChar char="-"/>
            </a:pPr>
            <a:r>
              <a:rPr lang="nl-NL" dirty="0"/>
              <a:t>variabele </a:t>
            </a:r>
            <a:r>
              <a:rPr lang="nl-NL" dirty="0" smtClean="0"/>
              <a:t>kosten</a:t>
            </a:r>
            <a:r>
              <a:rPr lang="nl-NL" dirty="0"/>
              <a:t> </a:t>
            </a:r>
            <a:r>
              <a:rPr lang="nl-NL" dirty="0" smtClean="0"/>
              <a:t>per artikel: € 10,50</a:t>
            </a:r>
          </a:p>
          <a:p>
            <a:pPr>
              <a:buFontTx/>
              <a:buChar char="-"/>
            </a:pPr>
            <a:r>
              <a:rPr lang="nl-NL" dirty="0" smtClean="0"/>
              <a:t>Verkoopprijs: € 25</a:t>
            </a:r>
          </a:p>
          <a:p>
            <a:pPr>
              <a:buFontTx/>
              <a:buChar char="-"/>
            </a:pPr>
            <a:endParaRPr lang="nl-NL" dirty="0" smtClean="0"/>
          </a:p>
          <a:p>
            <a:pPr>
              <a:buFontTx/>
              <a:buChar char="-"/>
            </a:pPr>
            <a:endParaRPr lang="nl-NL" dirty="0"/>
          </a:p>
          <a:p>
            <a:endParaRPr lang="nl-NL" dirty="0"/>
          </a:p>
        </p:txBody>
      </p:sp>
    </p:spTree>
    <p:extLst>
      <p:ext uri="{BB962C8B-B14F-4D97-AF65-F5344CB8AC3E}">
        <p14:creationId xmlns:p14="http://schemas.microsoft.com/office/powerpoint/2010/main" val="19256566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Opbrengst 30.000 x € 25,- =				€ 750.000,-</a:t>
            </a:r>
          </a:p>
          <a:p>
            <a:r>
              <a:rPr lang="nl-NL" dirty="0" smtClean="0"/>
              <a:t>Constante kosten				€ 240.000</a:t>
            </a:r>
          </a:p>
          <a:p>
            <a:r>
              <a:rPr lang="nl-NL" dirty="0" smtClean="0"/>
              <a:t>Inkoopkosten 30.000 x € 10,50=	</a:t>
            </a:r>
            <a:r>
              <a:rPr lang="nl-NL" u="sng" dirty="0" smtClean="0"/>
              <a:t>€ 315.000</a:t>
            </a:r>
          </a:p>
          <a:p>
            <a:r>
              <a:rPr lang="nl-NL" dirty="0" smtClean="0"/>
              <a:t>Totale kosten							€</a:t>
            </a:r>
            <a:r>
              <a:rPr lang="nl-NL" u="sng" dirty="0" smtClean="0"/>
              <a:t>555.000,-</a:t>
            </a:r>
          </a:p>
          <a:p>
            <a:endParaRPr lang="nl-NL" u="sng" dirty="0"/>
          </a:p>
          <a:p>
            <a:r>
              <a:rPr lang="nl-NL" dirty="0" smtClean="0"/>
              <a:t>Winst								€ 195.000</a:t>
            </a:r>
            <a:endParaRPr lang="nl-NL" dirty="0"/>
          </a:p>
        </p:txBody>
      </p:sp>
    </p:spTree>
    <p:extLst>
      <p:ext uri="{BB962C8B-B14F-4D97-AF65-F5344CB8AC3E}">
        <p14:creationId xmlns:p14="http://schemas.microsoft.com/office/powerpoint/2010/main" val="100335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normale omstandigheden:</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30.000</a:t>
            </a:r>
          </a:p>
          <a:p>
            <a:pPr>
              <a:buFontTx/>
              <a:buChar char="-"/>
            </a:pPr>
            <a:r>
              <a:rPr lang="nl-NL" dirty="0"/>
              <a:t>variabele kosten per artikel: € 10,50</a:t>
            </a:r>
          </a:p>
          <a:p>
            <a:pPr>
              <a:buFontTx/>
              <a:buChar char="-"/>
            </a:pPr>
            <a:r>
              <a:rPr lang="nl-NL" dirty="0"/>
              <a:t>Verkoopprijs: € 25</a:t>
            </a:r>
          </a:p>
          <a:p>
            <a:r>
              <a:rPr lang="nl-NL" dirty="0" smtClean="0"/>
              <a:t>Verkoop 15.000 stuks</a:t>
            </a:r>
            <a:endParaRPr lang="nl-NL" dirty="0"/>
          </a:p>
        </p:txBody>
      </p:sp>
    </p:spTree>
    <p:extLst>
      <p:ext uri="{BB962C8B-B14F-4D97-AF65-F5344CB8AC3E}">
        <p14:creationId xmlns:p14="http://schemas.microsoft.com/office/powerpoint/2010/main" val="34849420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a:t>Opbrengst </a:t>
            </a:r>
            <a:r>
              <a:rPr lang="nl-NL" dirty="0" smtClean="0"/>
              <a:t>15.000 </a:t>
            </a:r>
            <a:r>
              <a:rPr lang="nl-NL" dirty="0"/>
              <a:t>x € 25,- =				€ </a:t>
            </a:r>
            <a:r>
              <a:rPr lang="nl-NL" dirty="0" smtClean="0"/>
              <a:t>375.000</a:t>
            </a:r>
            <a:r>
              <a:rPr lang="nl-NL" dirty="0"/>
              <a:t>,-</a:t>
            </a:r>
          </a:p>
          <a:p>
            <a:r>
              <a:rPr lang="nl-NL" dirty="0"/>
              <a:t>Constante kosten				€ 240.000</a:t>
            </a:r>
          </a:p>
          <a:p>
            <a:r>
              <a:rPr lang="nl-NL" dirty="0"/>
              <a:t>Inkoopkosten </a:t>
            </a:r>
            <a:r>
              <a:rPr lang="nl-NL" dirty="0" smtClean="0"/>
              <a:t>15.000 </a:t>
            </a:r>
            <a:r>
              <a:rPr lang="nl-NL" dirty="0"/>
              <a:t>x € 10,50=	</a:t>
            </a:r>
            <a:r>
              <a:rPr lang="nl-NL" u="sng" dirty="0"/>
              <a:t>€ </a:t>
            </a:r>
            <a:r>
              <a:rPr lang="nl-NL" u="sng" dirty="0" smtClean="0"/>
              <a:t>157.500</a:t>
            </a:r>
            <a:endParaRPr lang="nl-NL" u="sng" dirty="0"/>
          </a:p>
          <a:p>
            <a:r>
              <a:rPr lang="nl-NL" dirty="0"/>
              <a:t>Totale kosten							</a:t>
            </a:r>
            <a:r>
              <a:rPr lang="nl-NL" dirty="0" smtClean="0"/>
              <a:t>€ </a:t>
            </a:r>
            <a:r>
              <a:rPr lang="nl-NL" u="sng" dirty="0" smtClean="0"/>
              <a:t>397.500</a:t>
            </a:r>
            <a:r>
              <a:rPr lang="nl-NL" u="sng" dirty="0"/>
              <a:t>,-</a:t>
            </a:r>
          </a:p>
          <a:p>
            <a:endParaRPr lang="nl-NL" u="sng" dirty="0"/>
          </a:p>
          <a:p>
            <a:r>
              <a:rPr lang="nl-NL" dirty="0"/>
              <a:t>Winst								</a:t>
            </a:r>
            <a:r>
              <a:rPr lang="nl-NL" dirty="0" smtClean="0"/>
              <a:t>-€ 22.500</a:t>
            </a:r>
          </a:p>
          <a:p>
            <a:r>
              <a:rPr lang="nl-NL" dirty="0" smtClean="0"/>
              <a:t>Bedrijf maakt nu dus verlies. Hoe weet je nu wanneer jij als bedrijf geen verlies gaat draaien. </a:t>
            </a:r>
            <a:endParaRPr lang="nl-NL" dirty="0"/>
          </a:p>
          <a:p>
            <a:endParaRPr lang="nl-NL" dirty="0"/>
          </a:p>
        </p:txBody>
      </p:sp>
    </p:spTree>
    <p:extLst>
      <p:ext uri="{BB962C8B-B14F-4D97-AF65-F5344CB8AC3E}">
        <p14:creationId xmlns:p14="http://schemas.microsoft.com/office/powerpoint/2010/main" val="3081394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Winst per artikel= € 25,- - € 10,50 = € 14,50</a:t>
            </a:r>
          </a:p>
          <a:p>
            <a:r>
              <a:rPr lang="nl-NL" dirty="0" smtClean="0"/>
              <a:t>Constante kosten die terug verdient moeten worden:                 € 240.000</a:t>
            </a:r>
          </a:p>
          <a:p>
            <a:r>
              <a:rPr lang="nl-NL" dirty="0" smtClean="0"/>
              <a:t>Hoeveel producten moet je dus verkopen:</a:t>
            </a:r>
          </a:p>
          <a:p>
            <a:r>
              <a:rPr lang="nl-NL" dirty="0" smtClean="0"/>
              <a:t>Constante kosten / winst per artikel</a:t>
            </a:r>
          </a:p>
          <a:p>
            <a:r>
              <a:rPr lang="nl-NL" dirty="0" smtClean="0"/>
              <a:t>€ 240.000 / € 14,50 = 16.552</a:t>
            </a:r>
          </a:p>
          <a:p>
            <a:r>
              <a:rPr lang="nl-NL" dirty="0" smtClean="0"/>
              <a:t>Dus om geen verlies te lijden moet je 16.552 artikelen verkopen</a:t>
            </a:r>
          </a:p>
          <a:p>
            <a:endParaRPr lang="nl-NL" dirty="0"/>
          </a:p>
        </p:txBody>
      </p:sp>
    </p:spTree>
    <p:extLst>
      <p:ext uri="{BB962C8B-B14F-4D97-AF65-F5344CB8AC3E}">
        <p14:creationId xmlns:p14="http://schemas.microsoft.com/office/powerpoint/2010/main" val="208802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73591631"/>
              </p:ext>
            </p:extLst>
          </p:nvPr>
        </p:nvGraphicFramePr>
        <p:xfrm>
          <a:off x="1688123" y="2518118"/>
          <a:ext cx="7835705" cy="2029912"/>
        </p:xfrm>
        <a:graphic>
          <a:graphicData uri="http://schemas.openxmlformats.org/drawingml/2006/table">
            <a:tbl>
              <a:tblPr/>
              <a:tblGrid>
                <a:gridCol w="4305134"/>
                <a:gridCol w="3530571"/>
              </a:tblGrid>
              <a:tr h="790508">
                <a:tc>
                  <a:txBody>
                    <a:bodyPr/>
                    <a:lstStyle/>
                    <a:p>
                      <a:pPr algn="r" fontAlgn="b"/>
                      <a:r>
                        <a:rPr lang="nl-NL" sz="2200" b="0" i="0" u="none" strike="noStrike">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92881">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400" b="0" i="0" u="none" strike="noStrike">
                          <a:solidFill>
                            <a:srgbClr val="000000"/>
                          </a:solidFill>
                          <a:effectLst/>
                          <a:latin typeface="Arial" panose="020B0604020202020204" pitchFamily="34" charset="0"/>
                        </a:rPr>
                        <a:t>Constante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46523">
                <a:tc>
                  <a:txBody>
                    <a:bodyPr/>
                    <a:lstStyle/>
                    <a:p>
                      <a:pPr algn="l" fontAlgn="b"/>
                      <a:r>
                        <a:rPr lang="nl-NL" sz="1600" b="0" i="0" u="none" strike="noStrike">
                          <a:solidFill>
                            <a:srgbClr val="000000"/>
                          </a:solidFill>
                          <a:effectLst/>
                          <a:latin typeface="Arial" panose="020B0604020202020204" pitchFamily="34" charset="0"/>
                        </a:rPr>
                        <a:t>Inkoopw…% + overige var.k….%</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8542350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een winkelbedrijf bedragen de constante exploitatiekosten  € 240.000. De inkoopwaarde is gemiddeld 65% van de omzet; de overige variabele kosten bedragen 5% van de omzet. Totale variabele kosten zijn dus:</a:t>
            </a:r>
          </a:p>
          <a:p>
            <a:r>
              <a:rPr lang="nl-NL" dirty="0" smtClean="0"/>
              <a:t>70% van de omzet</a:t>
            </a:r>
          </a:p>
          <a:p>
            <a:r>
              <a:rPr lang="nl-NL" dirty="0" smtClean="0"/>
              <a:t>Er resteert dan voor dekking van de constante kosten: 100%-70% = 30%</a:t>
            </a:r>
          </a:p>
          <a:p>
            <a:r>
              <a:rPr lang="nl-NL" dirty="0" smtClean="0"/>
              <a:t>Die € 240.000 is gelijk aan 30% dus 100% is dan € 240.000 /30 x 100 = € 800.000</a:t>
            </a:r>
          </a:p>
          <a:p>
            <a:endParaRPr lang="nl-NL" dirty="0"/>
          </a:p>
        </p:txBody>
      </p:sp>
    </p:spTree>
    <p:extLst>
      <p:ext uri="{BB962C8B-B14F-4D97-AF65-F5344CB8AC3E}">
        <p14:creationId xmlns:p14="http://schemas.microsoft.com/office/powerpoint/2010/main" val="15446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901787831"/>
              </p:ext>
            </p:extLst>
          </p:nvPr>
        </p:nvGraphicFramePr>
        <p:xfrm>
          <a:off x="2574388" y="2405577"/>
          <a:ext cx="7765366" cy="3389851"/>
        </p:xfrm>
        <a:graphic>
          <a:graphicData uri="http://schemas.openxmlformats.org/drawingml/2006/table">
            <a:tbl>
              <a:tblPr/>
              <a:tblGrid>
                <a:gridCol w="4329673"/>
                <a:gridCol w="3435693"/>
              </a:tblGrid>
              <a:tr h="827983">
                <a:tc>
                  <a:txBody>
                    <a:bodyPr/>
                    <a:lstStyle/>
                    <a:p>
                      <a:pPr algn="r" fontAlgn="b"/>
                      <a:r>
                        <a:rPr lang="nl-NL" sz="40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4000" b="0" i="0" u="none" strike="noStrike" dirty="0">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71799">
                <a:tc>
                  <a:txBody>
                    <a:bodyPr/>
                    <a:lstStyle/>
                    <a:p>
                      <a:pPr algn="l" fontAlgn="b"/>
                      <a:r>
                        <a:rPr lang="nl-NL" sz="3600" b="0" i="0" u="none" strike="noStrike" dirty="0">
                          <a:solidFill>
                            <a:srgbClr val="000000"/>
                          </a:solidFill>
                          <a:effectLst/>
                          <a:latin typeface="Arial" panose="020B0604020202020204" pitchFamily="34" charset="0"/>
                        </a:rPr>
                        <a:t>Variabele kosten</a:t>
                      </a:r>
                      <a:r>
                        <a:rPr lang="nl-NL" sz="1600" b="0" i="0" u="none" strike="noStrike" dirty="0">
                          <a:solidFill>
                            <a:srgbClr val="000000"/>
                          </a:solidFill>
                          <a:effectLst/>
                          <a:latin typeface="Arial" panose="020B0604020202020204" pitchFamily="34" charset="0"/>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20988">
                <a:tc>
                  <a:txBody>
                    <a:bodyPr/>
                    <a:lstStyle/>
                    <a:p>
                      <a:pPr algn="l" fontAlgn="b"/>
                      <a:r>
                        <a:rPr lang="nl-NL" sz="2000" b="0" i="0" u="none" strike="noStrike" dirty="0" err="1">
                          <a:solidFill>
                            <a:srgbClr val="000000"/>
                          </a:solidFill>
                          <a:effectLst/>
                          <a:latin typeface="Arial" panose="020B0604020202020204" pitchFamily="34" charset="0"/>
                        </a:rPr>
                        <a:t>Inkoopw</a:t>
                      </a:r>
                      <a:r>
                        <a:rPr lang="nl-NL" sz="2000" b="0" i="0" u="none" strike="noStrike" dirty="0">
                          <a:solidFill>
                            <a:srgbClr val="000000"/>
                          </a:solidFill>
                          <a:effectLst/>
                          <a:latin typeface="Arial" panose="020B0604020202020204" pitchFamily="34" charset="0"/>
                        </a:rPr>
                        <a:t> 65% + overige </a:t>
                      </a:r>
                      <a:r>
                        <a:rPr lang="nl-NL" sz="2000" b="0" i="0" u="none" strike="noStrike" dirty="0" err="1">
                          <a:solidFill>
                            <a:srgbClr val="000000"/>
                          </a:solidFill>
                          <a:effectLst/>
                          <a:latin typeface="Arial" panose="020B0604020202020204" pitchFamily="34" charset="0"/>
                        </a:rPr>
                        <a:t>var.k</a:t>
                      </a:r>
                      <a:r>
                        <a:rPr lang="nl-NL" sz="2000" b="0" i="0" u="none" strike="noStrike" dirty="0">
                          <a:solidFill>
                            <a:srgbClr val="000000"/>
                          </a:solidFill>
                          <a:effectLst/>
                          <a:latin typeface="Arial" panose="020B0604020202020204" pitchFamily="34" charset="0"/>
                        </a:rPr>
                        <a:t>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77173">
                <a:tc>
                  <a:txBody>
                    <a:bodyPr/>
                    <a:lstStyle/>
                    <a:p>
                      <a:pPr algn="ctr" fontAlgn="b"/>
                      <a:r>
                        <a:rPr lang="nl-NL" sz="4000" b="0" i="0" u="none" strike="noStrike" dirty="0">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4000" b="0" i="0" u="none" strike="noStrike" dirty="0">
                          <a:solidFill>
                            <a:srgbClr val="000000"/>
                          </a:solidFill>
                          <a:effectLst/>
                          <a:latin typeface="Arial" panose="020B0604020202020204" pitchFamily="34" charset="0"/>
                        </a:rPr>
                        <a:t>+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9626318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Controle</a:t>
            </a:r>
          </a:p>
          <a:p>
            <a:r>
              <a:rPr lang="nl-NL" dirty="0" smtClean="0"/>
              <a:t>Bedrijfsminimum						€ 800.000</a:t>
            </a:r>
          </a:p>
          <a:p>
            <a:r>
              <a:rPr lang="nl-NL" dirty="0" smtClean="0"/>
              <a:t>Inkoopwaarde 65% </a:t>
            </a:r>
            <a:r>
              <a:rPr lang="nl-NL" dirty="0" err="1" smtClean="0"/>
              <a:t>v.omzet</a:t>
            </a:r>
            <a:r>
              <a:rPr lang="nl-NL" dirty="0" smtClean="0"/>
              <a:t> €800.000= 	€ 520.000</a:t>
            </a:r>
          </a:p>
          <a:p>
            <a:r>
              <a:rPr lang="nl-NL" dirty="0" smtClean="0"/>
              <a:t>Ov. Var. Kosten 5% v. omzet € 800.000= 	€   40.000</a:t>
            </a:r>
          </a:p>
          <a:p>
            <a:r>
              <a:rPr lang="nl-NL" dirty="0" smtClean="0"/>
              <a:t>Constante kosten 					</a:t>
            </a:r>
            <a:r>
              <a:rPr lang="nl-NL" u="sng" dirty="0" smtClean="0"/>
              <a:t>€ 240.000</a:t>
            </a:r>
          </a:p>
          <a:p>
            <a:r>
              <a:rPr lang="nl-NL" dirty="0" smtClean="0"/>
              <a:t>Totale kosten							</a:t>
            </a:r>
            <a:r>
              <a:rPr lang="nl-NL" u="sng" dirty="0" smtClean="0"/>
              <a:t>€ 800.000</a:t>
            </a:r>
            <a:endParaRPr lang="nl-NL" u="sng" dirty="0"/>
          </a:p>
          <a:p>
            <a:r>
              <a:rPr lang="nl-NL" dirty="0" smtClean="0"/>
              <a:t>Winst								€ 0</a:t>
            </a:r>
            <a:endParaRPr lang="nl-NL" dirty="0"/>
          </a:p>
        </p:txBody>
      </p:sp>
    </p:spTree>
    <p:extLst>
      <p:ext uri="{BB962C8B-B14F-4D97-AF65-F5344CB8AC3E}">
        <p14:creationId xmlns:p14="http://schemas.microsoft.com/office/powerpoint/2010/main" val="12162205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Stel je nu voor dat hij wil weten hoeveel artikelen hij moet verkopen om €60.000 winst te maken. </a:t>
            </a:r>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890222397"/>
              </p:ext>
            </p:extLst>
          </p:nvPr>
        </p:nvGraphicFramePr>
        <p:xfrm>
          <a:off x="2419643" y="2929731"/>
          <a:ext cx="7469945" cy="2472263"/>
        </p:xfrm>
        <a:graphic>
          <a:graphicData uri="http://schemas.openxmlformats.org/drawingml/2006/table">
            <a:tbl>
              <a:tblPr/>
              <a:tblGrid>
                <a:gridCol w="4164958"/>
                <a:gridCol w="3304987"/>
              </a:tblGrid>
              <a:tr h="745138">
                <a:tc>
                  <a:txBody>
                    <a:bodyPr/>
                    <a:lstStyle/>
                    <a:p>
                      <a:pPr algn="r" fontAlgn="b"/>
                      <a:r>
                        <a:rPr lang="nl-NL" sz="22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58854">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558854">
                <a:tc>
                  <a:txBody>
                    <a:bodyPr/>
                    <a:lstStyle/>
                    <a:p>
                      <a:pPr algn="l" fontAlgn="b"/>
                      <a:r>
                        <a:rPr lang="nl-NL" sz="1600" b="0" i="0" u="none" strike="noStrike">
                          <a:solidFill>
                            <a:srgbClr val="000000"/>
                          </a:solidFill>
                          <a:effectLst/>
                          <a:latin typeface="Arial" panose="020B0604020202020204" pitchFamily="34" charset="0"/>
                        </a:rPr>
                        <a:t>Inkoopw 65% + overige var.k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09417">
                <a:tc>
                  <a:txBody>
                    <a:bodyPr/>
                    <a:lstStyle/>
                    <a:p>
                      <a:pPr algn="ctr" fontAlgn="b"/>
                      <a:r>
                        <a:rPr lang="nl-NL" sz="2400" b="0" i="0" u="none" strike="noStrike">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400" b="0" i="0" u="none" strike="noStrike" dirty="0">
                          <a:solidFill>
                            <a:srgbClr val="000000"/>
                          </a:solidFill>
                          <a:effectLst/>
                          <a:latin typeface="Arial" panose="020B0604020202020204" pitchFamily="34" charset="0"/>
                        </a:rPr>
                        <a:t>+ winst € </a:t>
                      </a:r>
                      <a:r>
                        <a:rPr lang="nl-NL" sz="2400" b="0" i="0" u="none" strike="noStrike" dirty="0" smtClean="0">
                          <a:solidFill>
                            <a:srgbClr val="000000"/>
                          </a:solidFill>
                          <a:effectLst/>
                          <a:latin typeface="Arial" panose="020B0604020202020204" pitchFamily="34" charset="0"/>
                        </a:rPr>
                        <a:t>60.000</a:t>
                      </a:r>
                      <a:endParaRPr lang="nl-NL" sz="2800" b="0" i="0" u="none" strike="noStrike" dirty="0">
                        <a:solidFill>
                          <a:srgbClr val="000000"/>
                        </a:solidFill>
                        <a:effectLst/>
                        <a:latin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695618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Levensduur van vaste activa:</a:t>
            </a:r>
          </a:p>
          <a:p>
            <a:r>
              <a:rPr lang="nl-NL" dirty="0" smtClean="0"/>
              <a:t>Economische levensduur</a:t>
            </a:r>
          </a:p>
          <a:p>
            <a:r>
              <a:rPr lang="nl-NL" dirty="0" smtClean="0"/>
              <a:t>Technische levensduur</a:t>
            </a:r>
            <a:endParaRPr lang="nl-NL" dirty="0"/>
          </a:p>
        </p:txBody>
      </p:sp>
    </p:spTree>
    <p:extLst>
      <p:ext uri="{BB962C8B-B14F-4D97-AF65-F5344CB8AC3E}">
        <p14:creationId xmlns:p14="http://schemas.microsoft.com/office/powerpoint/2010/main" val="6904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Constante kosten + winst = € 300.000</a:t>
            </a:r>
          </a:p>
          <a:p>
            <a:r>
              <a:rPr lang="nl-NL" dirty="0" smtClean="0"/>
              <a:t>30% van het totaal is € 300.000</a:t>
            </a:r>
          </a:p>
          <a:p>
            <a:r>
              <a:rPr lang="nl-NL" dirty="0" smtClean="0"/>
              <a:t>€ 300.000 / 30 x 100 = € 1.000.000</a:t>
            </a:r>
            <a:endParaRPr lang="nl-NL" dirty="0"/>
          </a:p>
        </p:txBody>
      </p:sp>
    </p:spTree>
    <p:extLst>
      <p:ext uri="{BB962C8B-B14F-4D97-AF65-F5344CB8AC3E}">
        <p14:creationId xmlns:p14="http://schemas.microsoft.com/office/powerpoint/2010/main" val="29822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a:t>Simpel rekenvoorbeeld: je koopt een machine voor €10.000. De man die hem verkoopt verzekert je dat hij zeker 10 jaar mee gaat. Je neust wat rond in vakbladen en je ziet dat ze druk bezig zijn met een nieuwe ontwikkeling van dit soort machines en verwacht dat er over 4 jaar een snellere en betere machine verkrijgbaar is. </a:t>
            </a:r>
            <a:endParaRPr lang="nl-NL" dirty="0" smtClean="0"/>
          </a:p>
          <a:p>
            <a:r>
              <a:rPr lang="nl-NL" dirty="0"/>
              <a:t>Wat is de technische levensduur</a:t>
            </a:r>
            <a:r>
              <a:rPr lang="nl-NL" dirty="0" smtClean="0"/>
              <a:t>?</a:t>
            </a:r>
          </a:p>
          <a:p>
            <a:r>
              <a:rPr lang="nl-NL" dirty="0" smtClean="0"/>
              <a:t>Wat is de economische levensduur?</a:t>
            </a:r>
          </a:p>
          <a:p>
            <a:r>
              <a:rPr lang="nl-NL" dirty="0"/>
              <a:t>Hoeveel moet je deze machine per jaar afschrijven?</a:t>
            </a:r>
          </a:p>
          <a:p>
            <a:endParaRPr lang="nl-NL" dirty="0"/>
          </a:p>
        </p:txBody>
      </p:sp>
    </p:spTree>
    <p:extLst>
      <p:ext uri="{BB962C8B-B14F-4D97-AF65-F5344CB8AC3E}">
        <p14:creationId xmlns:p14="http://schemas.microsoft.com/office/powerpoint/2010/main" val="18111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a:buFontTx/>
              <a:buChar char="-"/>
            </a:pPr>
            <a:r>
              <a:rPr lang="nl-NL" dirty="0" smtClean="0"/>
              <a:t>Technische levensduur is 10 jaar</a:t>
            </a:r>
          </a:p>
          <a:p>
            <a:pPr>
              <a:buFontTx/>
              <a:buChar char="-"/>
            </a:pPr>
            <a:r>
              <a:rPr lang="nl-NL" dirty="0" smtClean="0"/>
              <a:t>Economische levensduur is 4 jaar</a:t>
            </a:r>
          </a:p>
          <a:p>
            <a:pPr>
              <a:buFontTx/>
              <a:buChar char="-"/>
            </a:pPr>
            <a:r>
              <a:rPr lang="nl-NL" dirty="0"/>
              <a:t>De afschrijving bereken je door de aanschafwaarde te delen door de economische levensduur</a:t>
            </a:r>
            <a:r>
              <a:rPr lang="nl-NL" dirty="0" smtClean="0"/>
              <a:t>.</a:t>
            </a:r>
          </a:p>
          <a:p>
            <a:pPr>
              <a:buFontTx/>
              <a:buChar char="-"/>
            </a:pPr>
            <a:r>
              <a:rPr lang="nl-NL" dirty="0"/>
              <a:t>€10.000 / 4 =€ 2500 per jaar. </a:t>
            </a:r>
          </a:p>
        </p:txBody>
      </p:sp>
    </p:spTree>
    <p:extLst>
      <p:ext uri="{BB962C8B-B14F-4D97-AF65-F5344CB8AC3E}">
        <p14:creationId xmlns:p14="http://schemas.microsoft.com/office/powerpoint/2010/main" val="202846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1094</TotalTime>
  <Words>3950</Words>
  <Application>Microsoft Office PowerPoint</Application>
  <PresentationFormat>Breedbeeld</PresentationFormat>
  <Paragraphs>483</Paragraphs>
  <Slides>70</Slides>
  <Notes>1</Notes>
  <HiddenSlides>3</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70</vt:i4>
      </vt:variant>
    </vt:vector>
  </HeadingPairs>
  <TitlesOfParts>
    <vt:vector size="75" baseType="lpstr">
      <vt:lpstr>Arial</vt:lpstr>
      <vt:lpstr>Calibri</vt:lpstr>
      <vt:lpstr>Times New Roman</vt:lpstr>
      <vt:lpstr>Wingdings</vt:lpstr>
      <vt:lpstr>1_Kantoorthema</vt:lpstr>
      <vt:lpstr>Hoofdstuk 2</vt:lpstr>
      <vt:lpstr>kostensoorten</vt:lpstr>
      <vt:lpstr>Duurzame bedrijfsmiddelen</vt:lpstr>
      <vt:lpstr>rentekosten</vt:lpstr>
      <vt:lpstr>rekenvoorbeeld</vt:lpstr>
      <vt:lpstr>Kosten voor onderhoud, energie en verzekeringen </vt:lpstr>
      <vt:lpstr>afschrijvingen</vt:lpstr>
      <vt:lpstr>rekenvoorbeeld</vt:lpstr>
      <vt:lpstr>rekenvoorbeeld</vt:lpstr>
      <vt:lpstr>afschrijvingen</vt:lpstr>
      <vt:lpstr>Afschrijvingen vanaf aanschafwaarde</vt:lpstr>
      <vt:lpstr>Afschrijvingen vanaf aanschafwaarde</vt:lpstr>
      <vt:lpstr>Afschrijvingen vanaf aanschafwaarde</vt:lpstr>
      <vt:lpstr>Afschrijvingen vanaf boekwaarde</vt:lpstr>
      <vt:lpstr>Afschrijvingen vanaf boekwaarde</vt:lpstr>
      <vt:lpstr>manuurtarief</vt:lpstr>
      <vt:lpstr>Hoe bereken ik het aantal bedrijfsuren?</vt:lpstr>
      <vt:lpstr>Hoe bereken ik het aantal bedrijfsuren?</vt:lpstr>
      <vt:lpstr>Hoe bereken ik het aantal bedrijfsuren?</vt:lpstr>
      <vt:lpstr>Hoe kom ik tot een uurtarief</vt:lpstr>
      <vt:lpstr>kostenverdeelstaat</vt:lpstr>
      <vt:lpstr>kostenverdeelstaat</vt:lpstr>
      <vt:lpstr>Machine-uurtarief</vt:lpstr>
      <vt:lpstr>Machine-uurtarief</vt:lpstr>
      <vt:lpstr>bezettingsverschillen</vt:lpstr>
      <vt:lpstr>bezettingsverschillen</vt:lpstr>
      <vt:lpstr>Differentiële kostprijs</vt:lpstr>
      <vt:lpstr>Voor- en nacalculatie</vt:lpstr>
      <vt:lpstr>opslagmethode</vt:lpstr>
      <vt:lpstr>Offerte-opdracht</vt:lpstr>
      <vt:lpstr>Offerte-opdracht</vt:lpstr>
      <vt:lpstr>offerteopdracht</vt:lpstr>
      <vt:lpstr>Offerte-opdracht</vt:lpstr>
      <vt:lpstr>Offerte-opdracht</vt:lpstr>
      <vt:lpstr>2.3 Prijsberekening in de detailhandel</vt:lpstr>
      <vt:lpstr>PowerPoint-presentatie</vt:lpstr>
      <vt:lpstr>Kunnen omschrijven van formules!</vt:lpstr>
      <vt:lpstr>PowerPoint-presentatie</vt:lpstr>
      <vt:lpstr>  </vt:lpstr>
      <vt:lpstr>brutowinstopslag</vt:lpstr>
      <vt:lpstr>brutowinstopslag</vt:lpstr>
      <vt:lpstr>Verkoopprijs berekenen</vt:lpstr>
      <vt:lpstr>Verkoopprijs berekenen</vt:lpstr>
      <vt:lpstr>Prijsberekening met omrekenfactor</vt:lpstr>
      <vt:lpstr>Prijsberekening met omrekenfactor</vt:lpstr>
      <vt:lpstr>adviesprijzen</vt:lpstr>
      <vt:lpstr>2.4 constante en variabele kosten</vt:lpstr>
      <vt:lpstr>Constante kosten</vt:lpstr>
      <vt:lpstr>2.4.1 constante kosten</vt:lpstr>
      <vt:lpstr>Bezettingsverschillen</vt:lpstr>
      <vt:lpstr>Rekenvoorbeeld constante kosten</vt:lpstr>
      <vt:lpstr>Rekenvoorbeeld</vt:lpstr>
      <vt:lpstr>In grafiek</vt:lpstr>
      <vt:lpstr>Uitbreiding capaciteit</vt:lpstr>
      <vt:lpstr>Variabele kosten</vt:lpstr>
      <vt:lpstr>rekenvoorbeeld</vt:lpstr>
      <vt:lpstr>Kostprijs berekenen</vt:lpstr>
      <vt:lpstr>Kostprijs berekenen</vt:lpstr>
      <vt:lpstr>Differentiële kostprijs</vt:lpstr>
      <vt:lpstr> het bedrijfsminimum</vt:lpstr>
      <vt:lpstr>bedrijfsminimum</vt:lpstr>
      <vt:lpstr>Bedrijfsminimum</vt:lpstr>
      <vt:lpstr>Bedrijfsminimum</vt:lpstr>
      <vt:lpstr>Bedrijfsminimum</vt:lpstr>
      <vt:lpstr>Break-evenpoint detailhandel</vt:lpstr>
      <vt:lpstr>Break-evenpoint detailhandel</vt:lpstr>
      <vt:lpstr>Break-evenpoint detailhandel</vt:lpstr>
      <vt:lpstr>Break-evenpoint detailhandel</vt:lpstr>
      <vt:lpstr>Break-evenpoint detailhandel</vt:lpstr>
      <vt:lpstr>Break-evenpoint detailhandel</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Robbert Groenendaal</dc:creator>
  <cp:lastModifiedBy>Robbert Groenendaal</cp:lastModifiedBy>
  <cp:revision>59</cp:revision>
  <dcterms:created xsi:type="dcterms:W3CDTF">2014-11-18T08:54:19Z</dcterms:created>
  <dcterms:modified xsi:type="dcterms:W3CDTF">2015-08-31T07:14:44Z</dcterms:modified>
</cp:coreProperties>
</file>